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378" r:id="rId2"/>
    <p:sldId id="256" r:id="rId3"/>
    <p:sldId id="2366" r:id="rId4"/>
    <p:sldId id="23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BBC"/>
    <a:srgbClr val="0070C0"/>
    <a:srgbClr val="D5EDFF"/>
    <a:srgbClr val="BDE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5614" autoAdjust="0"/>
  </p:normalViewPr>
  <p:slideViewPr>
    <p:cSldViewPr snapToGrid="0">
      <p:cViewPr varScale="1">
        <p:scale>
          <a:sx n="92" d="100"/>
          <a:sy n="92" d="100"/>
        </p:scale>
        <p:origin x="3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FB6F2E-DA39-44D1-AB9D-1900F32AA880}" type="datetimeFigureOut">
              <a:rPr lang="en-US" smtClean="0"/>
              <a:t>6/15/2020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7FF57-4789-4146-94C7-FB763DE7EADC}" type="slidenum">
              <a:rPr lang="en-US" smtClean="0"/>
              <a:t>‹#›</a:t>
            </a:fld>
            <a:endParaRPr lang="en-US"/>
          </a:p>
        </p:txBody>
      </p:sp>
    </p:spTree>
    <p:extLst>
      <p:ext uri="{BB962C8B-B14F-4D97-AF65-F5344CB8AC3E}">
        <p14:creationId xmlns:p14="http://schemas.microsoft.com/office/powerpoint/2010/main" val="232121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50344C8-7243-9E41-BA82-3CE896BB2805}" type="slidenum">
              <a:rPr lang="en-US" smtClean="0"/>
              <a:t>3</a:t>
            </a:fld>
            <a:endParaRPr lang="en-US"/>
          </a:p>
        </p:txBody>
      </p:sp>
    </p:spTree>
    <p:extLst>
      <p:ext uri="{BB962C8B-B14F-4D97-AF65-F5344CB8AC3E}">
        <p14:creationId xmlns:p14="http://schemas.microsoft.com/office/powerpoint/2010/main" val="381349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5C674A-59BC-3947-BBCC-C5D400C553D2}" type="slidenum">
              <a:rPr lang="en-US" smtClean="0"/>
              <a:t>4</a:t>
            </a:fld>
            <a:endParaRPr lang="en-US"/>
          </a:p>
        </p:txBody>
      </p:sp>
    </p:spTree>
    <p:extLst>
      <p:ext uri="{BB962C8B-B14F-4D97-AF65-F5344CB8AC3E}">
        <p14:creationId xmlns:p14="http://schemas.microsoft.com/office/powerpoint/2010/main" val="1761605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4B6B3-38E7-4C7E-9D04-3775DF39A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9B8E8E-5B49-454C-8B3D-4E6218CB8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CCFE40-9950-4D94-8A36-C88194C1134C}"/>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5" name="Footer Placeholder 4">
            <a:extLst>
              <a:ext uri="{FF2B5EF4-FFF2-40B4-BE49-F238E27FC236}">
                <a16:creationId xmlns:a16="http://schemas.microsoft.com/office/drawing/2014/main" id="{1C4A83C3-F1CF-42BD-9E20-9141FD034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4C4A4-646D-48F6-B9CD-933CFF9CA2A1}"/>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103036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9728-2825-47D0-9EAE-706F4E5286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72512-73BE-43C4-9905-F2993B87D6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87C12-28F5-4D0D-8FDE-6DC2E44E655C}"/>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5" name="Footer Placeholder 4">
            <a:extLst>
              <a:ext uri="{FF2B5EF4-FFF2-40B4-BE49-F238E27FC236}">
                <a16:creationId xmlns:a16="http://schemas.microsoft.com/office/drawing/2014/main" id="{FD8A6345-19AE-48C0-AE53-FAA463D5E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19D7B-36BE-46D8-9F29-E989FFFB3FB4}"/>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366683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19D440-5D1F-4ACD-A850-E8A9780328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DCC9D2-9888-412F-9E12-1461BC41F7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069CC3-A0CB-4DB8-AE7D-CD3AA95B6426}"/>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5" name="Footer Placeholder 4">
            <a:extLst>
              <a:ext uri="{FF2B5EF4-FFF2-40B4-BE49-F238E27FC236}">
                <a16:creationId xmlns:a16="http://schemas.microsoft.com/office/drawing/2014/main" id="{F5DDBAB6-FC9F-4C51-BAE6-EFA3BDCA7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4F9D0-1A03-414A-90EC-D09077FD4B8B}"/>
              </a:ext>
            </a:extLst>
          </p:cNvPr>
          <p:cNvSpPr>
            <a:spLocks noGrp="1"/>
          </p:cNvSpPr>
          <p:nvPr>
            <p:ph type="sldNum" sz="quarter" idx="12"/>
          </p:nvPr>
        </p:nvSpPr>
        <p:spPr/>
        <p:txBody>
          <a:bodyPr/>
          <a:lstStyle/>
          <a:p>
            <a:fld id="{4C01BF85-B4D1-4626-BB2D-DBBC4FBAE005}" type="slidenum">
              <a:rPr lang="en-US" smtClean="0"/>
              <a:t>‹#›</a:t>
            </a:fld>
            <a:endParaRPr lang="en-US"/>
          </a:p>
        </p:txBody>
      </p:sp>
      <p:sp>
        <p:nvSpPr>
          <p:cNvPr id="7" name="TextBox 6">
            <a:extLst>
              <a:ext uri="{FF2B5EF4-FFF2-40B4-BE49-F238E27FC236}">
                <a16:creationId xmlns:a16="http://schemas.microsoft.com/office/drawing/2014/main" id="{8DC155E4-5A84-4B7F-86DA-67CEFA8F87AF}"/>
              </a:ext>
            </a:extLst>
          </p:cNvPr>
          <p:cNvSpPr txBox="1"/>
          <p:nvPr userDrawn="1"/>
        </p:nvSpPr>
        <p:spPr>
          <a:xfrm>
            <a:off x="17411727" y="6411954"/>
            <a:ext cx="1803163" cy="253916"/>
          </a:xfrm>
          <a:prstGeom prst="rect">
            <a:avLst/>
          </a:prstGeom>
          <a:noFill/>
        </p:spPr>
        <p:txBody>
          <a:bodyPr wrap="square" rtlCol="0">
            <a:spAutoFit/>
          </a:bodyPr>
          <a:lstStyle/>
          <a:p>
            <a:r>
              <a:rPr lang="en-US" sz="1050" dirty="0">
                <a:solidFill>
                  <a:schemeClr val="bg2"/>
                </a:solidFill>
              </a:rPr>
              <a:t>Shoot the Curl Marketing LLC</a:t>
            </a:r>
          </a:p>
        </p:txBody>
      </p:sp>
    </p:spTree>
    <p:extLst>
      <p:ext uri="{BB962C8B-B14F-4D97-AF65-F5344CB8AC3E}">
        <p14:creationId xmlns:p14="http://schemas.microsoft.com/office/powerpoint/2010/main" val="1847591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8_Full Page Conten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5D8510B-8F28-9640-956D-4B2B2E2397DC}"/>
              </a:ext>
            </a:extLst>
          </p:cNvPr>
          <p:cNvSpPr>
            <a:spLocks noGrp="1"/>
          </p:cNvSpPr>
          <p:nvPr>
            <p:ph type="body" sz="quarter" idx="14"/>
          </p:nvPr>
        </p:nvSpPr>
        <p:spPr>
          <a:xfrm>
            <a:off x="853440" y="1523999"/>
            <a:ext cx="10485120" cy="46329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53440" y="304801"/>
            <a:ext cx="10485120" cy="688623"/>
          </a:xfrm>
        </p:spPr>
        <p:txBody>
          <a:bodyPr anchor="ctr" anchorCtr="0"/>
          <a:lstStyle/>
          <a:p>
            <a:r>
              <a:rPr lang="en-US"/>
              <a:t>Click to edit Master title style</a:t>
            </a:r>
          </a:p>
        </p:txBody>
      </p:sp>
      <p:sp>
        <p:nvSpPr>
          <p:cNvPr id="4" name="Slide Number Placeholder 3">
            <a:extLst>
              <a:ext uri="{FF2B5EF4-FFF2-40B4-BE49-F238E27FC236}">
                <a16:creationId xmlns:a16="http://schemas.microsoft.com/office/drawing/2014/main" id="{9CF16F60-1512-FE42-AFBF-278DC78EEC4B}"/>
              </a:ext>
            </a:extLst>
          </p:cNvPr>
          <p:cNvSpPr>
            <a:spLocks noGrp="1"/>
          </p:cNvSpPr>
          <p:nvPr>
            <p:ph type="sldNum" sz="quarter" idx="16"/>
          </p:nvPr>
        </p:nvSpPr>
        <p:spPr/>
        <p:txBody>
          <a:bodyPr/>
          <a:lstStyle/>
          <a:p>
            <a:fld id="{B8235190-B53F-BB4F-864F-AA754FF15CB5}" type="slidenum">
              <a:rPr lang="en-US" smtClean="0"/>
              <a:pPr/>
              <a:t>‹#›</a:t>
            </a:fld>
            <a:endParaRPr lang="en-US"/>
          </a:p>
        </p:txBody>
      </p:sp>
    </p:spTree>
    <p:extLst>
      <p:ext uri="{BB962C8B-B14F-4D97-AF65-F5344CB8AC3E}">
        <p14:creationId xmlns:p14="http://schemas.microsoft.com/office/powerpoint/2010/main" val="252410455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B2058-109A-4B63-9013-87334D0826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F41C52-5360-4A87-9BED-458288BB10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5CFAA-1E9F-444B-97CD-D1E53072A89F}"/>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5" name="Footer Placeholder 4">
            <a:extLst>
              <a:ext uri="{FF2B5EF4-FFF2-40B4-BE49-F238E27FC236}">
                <a16:creationId xmlns:a16="http://schemas.microsoft.com/office/drawing/2014/main" id="{5AEB52BD-9FE3-4F55-BBD4-AE45DFEF0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D5104-0744-4D0E-86D9-EF40ABA4C7B1}"/>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427935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D787A-035E-498F-8A75-D6A611C12C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89E079-5A00-4620-A47C-6D4DD258F3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C84B45-88DC-4574-B7AB-FFFD30F919B1}"/>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5" name="Footer Placeholder 4">
            <a:extLst>
              <a:ext uri="{FF2B5EF4-FFF2-40B4-BE49-F238E27FC236}">
                <a16:creationId xmlns:a16="http://schemas.microsoft.com/office/drawing/2014/main" id="{290BA0AF-64BE-44A6-8888-7AAA74F1A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2E442-6E5B-4C82-A58A-16A51BD3282C}"/>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288470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7CF4-BA6D-4757-833E-212D645F3F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928894-28C8-4703-B004-F0DBA6398F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AA050F-B290-4FC7-B03E-8929BACBBC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A9B830-1D9F-4837-BCDD-AFACDCB43D84}"/>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6" name="Footer Placeholder 5">
            <a:extLst>
              <a:ext uri="{FF2B5EF4-FFF2-40B4-BE49-F238E27FC236}">
                <a16:creationId xmlns:a16="http://schemas.microsoft.com/office/drawing/2014/main" id="{5D54A9CF-06DF-439B-9B22-EB90F5389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A1E0A4-C49F-4C89-8719-B0258B04A759}"/>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94376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5238-E8D3-4E97-97FB-B1D1413ABA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02ABEC-0D66-4529-A4E0-4CC96E520E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4063B1-CD4C-493F-B57A-421C47C251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9151D8-9B92-4748-90B9-8D7ED1836C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2609E3-6E74-47AA-8A99-1281310428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9D00ED-827C-4B8A-92CF-18C58F7D78CB}"/>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8" name="Footer Placeholder 7">
            <a:extLst>
              <a:ext uri="{FF2B5EF4-FFF2-40B4-BE49-F238E27FC236}">
                <a16:creationId xmlns:a16="http://schemas.microsoft.com/office/drawing/2014/main" id="{FE349168-1584-4D97-AAB7-013C2986C8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8ED3D4-B7B1-4DB5-8FC1-1E4F4E7CA3A9}"/>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332238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F1DD-4A9A-471C-81CD-E834E0337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39BAC3-7679-4712-A25C-27DB47A8B0AA}"/>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4" name="Footer Placeholder 3">
            <a:extLst>
              <a:ext uri="{FF2B5EF4-FFF2-40B4-BE49-F238E27FC236}">
                <a16:creationId xmlns:a16="http://schemas.microsoft.com/office/drawing/2014/main" id="{57B45AAD-4EEF-4C22-975E-28391CEAF0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8088F3-B880-43FA-8EB5-0BEF91C9F626}"/>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225393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434EF7-FC5C-4D81-94D1-239D4559AC8B}"/>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3" name="Footer Placeholder 2">
            <a:extLst>
              <a:ext uri="{FF2B5EF4-FFF2-40B4-BE49-F238E27FC236}">
                <a16:creationId xmlns:a16="http://schemas.microsoft.com/office/drawing/2014/main" id="{8D76BC20-7002-4F7D-9557-8129AE179B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F8E2AC-33B8-42FB-A95A-7A79FC1C497D}"/>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100359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B0383-57B6-4595-8E2A-89BC4DB600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EA1624-0043-4F69-AE1D-7CDF67326F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7CFCF8-FD6F-4687-A0F4-CA4438DCE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C5A6F-F4F1-4AC3-ACEF-52C21D480AF7}"/>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6" name="Footer Placeholder 5">
            <a:extLst>
              <a:ext uri="{FF2B5EF4-FFF2-40B4-BE49-F238E27FC236}">
                <a16:creationId xmlns:a16="http://schemas.microsoft.com/office/drawing/2014/main" id="{861C3C18-6FCC-458B-B325-1B8E500C9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72566-8C04-461B-BA31-CA6ACAAECE08}"/>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106465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1AA3-9860-48BE-AC6C-DA32E742A5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DEDD85-DD09-422D-B3EE-CB4F95DA44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DF37AF-D2F5-478F-B629-462D373B2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F4D591-546D-42A8-B6B2-13E6645E0B89}"/>
              </a:ext>
            </a:extLst>
          </p:cNvPr>
          <p:cNvSpPr>
            <a:spLocks noGrp="1"/>
          </p:cNvSpPr>
          <p:nvPr>
            <p:ph type="dt" sz="half" idx="10"/>
          </p:nvPr>
        </p:nvSpPr>
        <p:spPr/>
        <p:txBody>
          <a:bodyPr/>
          <a:lstStyle/>
          <a:p>
            <a:fld id="{3307DF1A-7307-4342-906C-10D2BE0AC83C}" type="datetimeFigureOut">
              <a:rPr lang="en-US" smtClean="0"/>
              <a:t>6/15/2020</a:t>
            </a:fld>
            <a:endParaRPr lang="en-US"/>
          </a:p>
        </p:txBody>
      </p:sp>
      <p:sp>
        <p:nvSpPr>
          <p:cNvPr id="6" name="Footer Placeholder 5">
            <a:extLst>
              <a:ext uri="{FF2B5EF4-FFF2-40B4-BE49-F238E27FC236}">
                <a16:creationId xmlns:a16="http://schemas.microsoft.com/office/drawing/2014/main" id="{AD527BD0-E9FF-4AB2-8EA1-30C5336C2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2C630B-ACF2-46A0-9A70-AB91F27CD2CB}"/>
              </a:ext>
            </a:extLst>
          </p:cNvPr>
          <p:cNvSpPr>
            <a:spLocks noGrp="1"/>
          </p:cNvSpPr>
          <p:nvPr>
            <p:ph type="sldNum" sz="quarter" idx="12"/>
          </p:nvPr>
        </p:nvSpPr>
        <p:spPr/>
        <p:txBody>
          <a:bodyPr/>
          <a:lstStyle/>
          <a:p>
            <a:fld id="{4C01BF85-B4D1-4626-BB2D-DBBC4FBAE005}" type="slidenum">
              <a:rPr lang="en-US" smtClean="0"/>
              <a:t>‹#›</a:t>
            </a:fld>
            <a:endParaRPr lang="en-US"/>
          </a:p>
        </p:txBody>
      </p:sp>
    </p:spTree>
    <p:extLst>
      <p:ext uri="{BB962C8B-B14F-4D97-AF65-F5344CB8AC3E}">
        <p14:creationId xmlns:p14="http://schemas.microsoft.com/office/powerpoint/2010/main" val="1393316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85C0-ED57-459A-84FD-6A8AFE26EC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99CBF7-26F3-4E77-B2F7-42B563E22B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F79E2-18F4-411C-B0D6-A6543678E6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7DF1A-7307-4342-906C-10D2BE0AC83C}" type="datetimeFigureOut">
              <a:rPr lang="en-US" smtClean="0"/>
              <a:t>6/15/2020</a:t>
            </a:fld>
            <a:endParaRPr lang="en-US"/>
          </a:p>
        </p:txBody>
      </p:sp>
      <p:sp>
        <p:nvSpPr>
          <p:cNvPr id="5" name="Footer Placeholder 4">
            <a:extLst>
              <a:ext uri="{FF2B5EF4-FFF2-40B4-BE49-F238E27FC236}">
                <a16:creationId xmlns:a16="http://schemas.microsoft.com/office/drawing/2014/main" id="{484EC3C8-87C2-4B05-84AC-AA9AB1B3A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E25C62-8843-432A-8BA0-48EE80B190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1BF85-B4D1-4626-BB2D-DBBC4FBAE005}" type="slidenum">
              <a:rPr lang="en-US" smtClean="0"/>
              <a:t>‹#›</a:t>
            </a:fld>
            <a:endParaRPr lang="en-US"/>
          </a:p>
        </p:txBody>
      </p:sp>
    </p:spTree>
    <p:extLst>
      <p:ext uri="{BB962C8B-B14F-4D97-AF65-F5344CB8AC3E}">
        <p14:creationId xmlns:p14="http://schemas.microsoft.com/office/powerpoint/2010/main" val="2734366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6.svg"/><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8912C8-AD71-449F-BD17-C9EFA499D5C1}"/>
              </a:ext>
            </a:extLst>
          </p:cNvPr>
          <p:cNvPicPr>
            <a:picLocks noChangeAspect="1"/>
          </p:cNvPicPr>
          <p:nvPr/>
        </p:nvPicPr>
        <p:blipFill rotWithShape="1">
          <a:blip r:embed="rId2">
            <a:extLst>
              <a:ext uri="{28A0092B-C50C-407E-A947-70E740481C1C}">
                <a14:useLocalDpi xmlns:a14="http://schemas.microsoft.com/office/drawing/2010/main" val="0"/>
              </a:ext>
            </a:extLst>
          </a:blip>
          <a:srcRect t="6976" b="8629"/>
          <a:stretch/>
        </p:blipFill>
        <p:spPr>
          <a:xfrm>
            <a:off x="0" y="0"/>
            <a:ext cx="12192000" cy="6858000"/>
          </a:xfrm>
          <a:prstGeom prst="rect">
            <a:avLst/>
          </a:prstGeom>
        </p:spPr>
      </p:pic>
      <p:sp>
        <p:nvSpPr>
          <p:cNvPr id="6" name="Rectangle 5">
            <a:extLst>
              <a:ext uri="{FF2B5EF4-FFF2-40B4-BE49-F238E27FC236}">
                <a16:creationId xmlns:a16="http://schemas.microsoft.com/office/drawing/2014/main" id="{6EE29698-149C-4F16-99EE-1CD87503CB0B}"/>
              </a:ext>
            </a:extLst>
          </p:cNvPr>
          <p:cNvSpPr/>
          <p:nvPr/>
        </p:nvSpPr>
        <p:spPr>
          <a:xfrm>
            <a:off x="0" y="0"/>
            <a:ext cx="12192000" cy="1036320"/>
          </a:xfrm>
          <a:prstGeom prst="rect">
            <a:avLst/>
          </a:prstGeom>
          <a:solidFill>
            <a:srgbClr val="0070C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Shoot the Curl Marketing LLC</a:t>
            </a:r>
          </a:p>
          <a:p>
            <a:pPr algn="ctr"/>
            <a:r>
              <a:rPr lang="en-US" sz="2000" dirty="0"/>
              <a:t>Persona Template</a:t>
            </a:r>
          </a:p>
        </p:txBody>
      </p:sp>
      <p:sp>
        <p:nvSpPr>
          <p:cNvPr id="9" name="Rectangle 8">
            <a:extLst>
              <a:ext uri="{FF2B5EF4-FFF2-40B4-BE49-F238E27FC236}">
                <a16:creationId xmlns:a16="http://schemas.microsoft.com/office/drawing/2014/main" id="{42E2B57D-E322-4E7E-B04D-CC70F7E19C80}"/>
              </a:ext>
            </a:extLst>
          </p:cNvPr>
          <p:cNvSpPr/>
          <p:nvPr/>
        </p:nvSpPr>
        <p:spPr>
          <a:xfrm>
            <a:off x="0" y="5821680"/>
            <a:ext cx="12192000" cy="1036320"/>
          </a:xfrm>
          <a:prstGeom prst="rect">
            <a:avLst/>
          </a:prstGeom>
          <a:solidFill>
            <a:srgbClr val="0070C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For Product Marketers and Product Marketing teams to use in their day-to-day activities. </a:t>
            </a:r>
          </a:p>
        </p:txBody>
      </p:sp>
      <p:sp>
        <p:nvSpPr>
          <p:cNvPr id="10" name="TextBox 9">
            <a:extLst>
              <a:ext uri="{FF2B5EF4-FFF2-40B4-BE49-F238E27FC236}">
                <a16:creationId xmlns:a16="http://schemas.microsoft.com/office/drawing/2014/main" id="{52DBCB3B-9020-4731-AC51-5BE3D96C6E26}"/>
              </a:ext>
            </a:extLst>
          </p:cNvPr>
          <p:cNvSpPr txBox="1"/>
          <p:nvPr/>
        </p:nvSpPr>
        <p:spPr>
          <a:xfrm>
            <a:off x="7731760" y="3385820"/>
            <a:ext cx="4460240" cy="400110"/>
          </a:xfrm>
          <a:prstGeom prst="rect">
            <a:avLst/>
          </a:prstGeom>
          <a:noFill/>
        </p:spPr>
        <p:txBody>
          <a:bodyPr wrap="square" rtlCol="0">
            <a:spAutoFit/>
          </a:bodyPr>
          <a:lstStyle/>
          <a:p>
            <a:r>
              <a:rPr lang="en-US" sz="2000" b="1" dirty="0">
                <a:solidFill>
                  <a:srgbClr val="008BBC"/>
                </a:solidFill>
                <a:latin typeface="Michroma" pitchFamily="2" charset="0"/>
              </a:rPr>
              <a:t>Shoot the Curl Marketing</a:t>
            </a:r>
          </a:p>
        </p:txBody>
      </p:sp>
    </p:spTree>
    <p:extLst>
      <p:ext uri="{BB962C8B-B14F-4D97-AF65-F5344CB8AC3E}">
        <p14:creationId xmlns:p14="http://schemas.microsoft.com/office/powerpoint/2010/main" val="3233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864DB9-CCDE-47FC-ADB6-E5CF50F352EB}"/>
              </a:ext>
            </a:extLst>
          </p:cNvPr>
          <p:cNvPicPr>
            <a:picLocks noChangeAspect="1"/>
          </p:cNvPicPr>
          <p:nvPr/>
        </p:nvPicPr>
        <p:blipFill>
          <a:blip r:embed="rId2"/>
          <a:stretch>
            <a:fillRect/>
          </a:stretch>
        </p:blipFill>
        <p:spPr>
          <a:xfrm>
            <a:off x="2544383" y="1431215"/>
            <a:ext cx="7103234" cy="3995569"/>
          </a:xfrm>
          <a:prstGeom prst="rect">
            <a:avLst/>
          </a:prstGeom>
          <a:ln>
            <a:solidFill>
              <a:schemeClr val="bg1">
                <a:lumMod val="85000"/>
              </a:schemeClr>
            </a:solidFill>
          </a:ln>
        </p:spPr>
      </p:pic>
      <p:sp>
        <p:nvSpPr>
          <p:cNvPr id="5" name="Speech Bubble: Rectangle 4">
            <a:extLst>
              <a:ext uri="{FF2B5EF4-FFF2-40B4-BE49-F238E27FC236}">
                <a16:creationId xmlns:a16="http://schemas.microsoft.com/office/drawing/2014/main" id="{6420099F-AA31-449E-9519-4208EA9482C4}"/>
              </a:ext>
            </a:extLst>
          </p:cNvPr>
          <p:cNvSpPr/>
          <p:nvPr/>
        </p:nvSpPr>
        <p:spPr>
          <a:xfrm>
            <a:off x="349561" y="1509390"/>
            <a:ext cx="2007559" cy="1437009"/>
          </a:xfrm>
          <a:prstGeom prst="wedgeRectCallout">
            <a:avLst>
              <a:gd name="adj1" fmla="val 70609"/>
              <a:gd name="adj2" fmla="val 9439"/>
            </a:avLst>
          </a:prstGeom>
          <a:solidFill>
            <a:srgbClr val="0070C0"/>
          </a:solidFill>
          <a:ln w="28575">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Use a celebrity photo to make your personas more memorable than just pulling a random photo from the internet.</a:t>
            </a:r>
          </a:p>
        </p:txBody>
      </p:sp>
      <p:sp>
        <p:nvSpPr>
          <p:cNvPr id="6" name="Speech Bubble: Rectangle 5">
            <a:extLst>
              <a:ext uri="{FF2B5EF4-FFF2-40B4-BE49-F238E27FC236}">
                <a16:creationId xmlns:a16="http://schemas.microsoft.com/office/drawing/2014/main" id="{E0D8CDD8-56C0-4BA4-8F7F-3AF562338C95}"/>
              </a:ext>
            </a:extLst>
          </p:cNvPr>
          <p:cNvSpPr/>
          <p:nvPr/>
        </p:nvSpPr>
        <p:spPr>
          <a:xfrm>
            <a:off x="2544383" y="323773"/>
            <a:ext cx="7103234" cy="335281"/>
          </a:xfrm>
          <a:prstGeom prst="wedgeRectCallout">
            <a:avLst>
              <a:gd name="adj1" fmla="val 10891"/>
              <a:gd name="adj2" fmla="val 15802"/>
            </a:avLst>
          </a:prstGeom>
          <a:solidFill>
            <a:srgbClr val="0070C0"/>
          </a:solidFill>
          <a:ln w="28575">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The profile is divided into three aspects:</a:t>
            </a:r>
          </a:p>
        </p:txBody>
      </p:sp>
      <p:sp>
        <p:nvSpPr>
          <p:cNvPr id="7" name="Speech Bubble: Rectangle 6">
            <a:extLst>
              <a:ext uri="{FF2B5EF4-FFF2-40B4-BE49-F238E27FC236}">
                <a16:creationId xmlns:a16="http://schemas.microsoft.com/office/drawing/2014/main" id="{DF5A6E35-FBFB-4AC7-BB31-FFFEBD8CB002}"/>
              </a:ext>
            </a:extLst>
          </p:cNvPr>
          <p:cNvSpPr/>
          <p:nvPr/>
        </p:nvSpPr>
        <p:spPr>
          <a:xfrm>
            <a:off x="349560" y="3950479"/>
            <a:ext cx="2007559" cy="1437009"/>
          </a:xfrm>
          <a:prstGeom prst="wedgeRectCallout">
            <a:avLst>
              <a:gd name="adj1" fmla="val 70609"/>
              <a:gd name="adj2" fmla="val 9439"/>
            </a:avLst>
          </a:prstGeom>
          <a:solidFill>
            <a:srgbClr val="0070C0"/>
          </a:solidFill>
          <a:ln w="28575">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 Their Profile: The persona, how they fare along key characteristics and their general experience.</a:t>
            </a:r>
          </a:p>
        </p:txBody>
      </p:sp>
      <p:sp>
        <p:nvSpPr>
          <p:cNvPr id="8" name="Speech Bubble: Rectangle 7">
            <a:extLst>
              <a:ext uri="{FF2B5EF4-FFF2-40B4-BE49-F238E27FC236}">
                <a16:creationId xmlns:a16="http://schemas.microsoft.com/office/drawing/2014/main" id="{C8823DD8-CE6D-4B51-B49D-00CAA84E9088}"/>
              </a:ext>
            </a:extLst>
          </p:cNvPr>
          <p:cNvSpPr/>
          <p:nvPr/>
        </p:nvSpPr>
        <p:spPr>
          <a:xfrm>
            <a:off x="4301800" y="5273041"/>
            <a:ext cx="2007559" cy="925904"/>
          </a:xfrm>
          <a:prstGeom prst="wedgeRectCallout">
            <a:avLst>
              <a:gd name="adj1" fmla="val 18482"/>
              <a:gd name="adj2" fmla="val -71676"/>
            </a:avLst>
          </a:prstGeom>
          <a:solidFill>
            <a:srgbClr val="0070C0"/>
          </a:solidFill>
          <a:ln w="28575">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 What drives the persona and their key pains.</a:t>
            </a:r>
          </a:p>
        </p:txBody>
      </p:sp>
      <p:sp>
        <p:nvSpPr>
          <p:cNvPr id="9" name="Speech Bubble: Rectangle 8">
            <a:extLst>
              <a:ext uri="{FF2B5EF4-FFF2-40B4-BE49-F238E27FC236}">
                <a16:creationId xmlns:a16="http://schemas.microsoft.com/office/drawing/2014/main" id="{B4D1DD74-DCDE-4326-9AC7-1819D1ED797F}"/>
              </a:ext>
            </a:extLst>
          </p:cNvPr>
          <p:cNvSpPr/>
          <p:nvPr/>
        </p:nvSpPr>
        <p:spPr>
          <a:xfrm>
            <a:off x="9834880" y="3024575"/>
            <a:ext cx="2007559" cy="925904"/>
          </a:xfrm>
          <a:prstGeom prst="wedgeRectCallout">
            <a:avLst>
              <a:gd name="adj1" fmla="val -64516"/>
              <a:gd name="adj2" fmla="val -15713"/>
            </a:avLst>
          </a:prstGeom>
          <a:solidFill>
            <a:srgbClr val="0070C0"/>
          </a:solidFill>
          <a:ln w="28575">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 How your company can help the persona.</a:t>
            </a:r>
          </a:p>
        </p:txBody>
      </p:sp>
      <p:sp>
        <p:nvSpPr>
          <p:cNvPr id="10" name="TextBox 9">
            <a:extLst>
              <a:ext uri="{FF2B5EF4-FFF2-40B4-BE49-F238E27FC236}">
                <a16:creationId xmlns:a16="http://schemas.microsoft.com/office/drawing/2014/main" id="{D825E134-78BD-4B24-8E65-495B78786639}"/>
              </a:ext>
            </a:extLst>
          </p:cNvPr>
          <p:cNvSpPr txBox="1"/>
          <p:nvPr/>
        </p:nvSpPr>
        <p:spPr>
          <a:xfrm>
            <a:off x="2544383" y="752747"/>
            <a:ext cx="7103234" cy="584775"/>
          </a:xfrm>
          <a:prstGeom prst="rect">
            <a:avLst/>
          </a:prstGeom>
          <a:noFill/>
        </p:spPr>
        <p:txBody>
          <a:bodyPr wrap="square" rtlCol="0">
            <a:spAutoFit/>
          </a:bodyPr>
          <a:lstStyle/>
          <a:p>
            <a:r>
              <a:rPr lang="en-US" sz="1600" dirty="0"/>
              <a:t>It’s meant as a highly-consumable format for sales and partner sales teams to get an understanding of your key targeted personas.</a:t>
            </a:r>
          </a:p>
        </p:txBody>
      </p:sp>
    </p:spTree>
    <p:extLst>
      <p:ext uri="{BB962C8B-B14F-4D97-AF65-F5344CB8AC3E}">
        <p14:creationId xmlns:p14="http://schemas.microsoft.com/office/powerpoint/2010/main" val="269043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AF0F8899-6B9F-4D11-A656-CCFC0451C402}"/>
              </a:ext>
            </a:extLst>
          </p:cNvPr>
          <p:cNvSpPr/>
          <p:nvPr/>
        </p:nvSpPr>
        <p:spPr>
          <a:xfrm>
            <a:off x="9677" y="792263"/>
            <a:ext cx="6214063" cy="613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26" name="Picture 2" descr="Image result for brad pitt images">
            <a:extLst>
              <a:ext uri="{FF2B5EF4-FFF2-40B4-BE49-F238E27FC236}">
                <a16:creationId xmlns:a16="http://schemas.microsoft.com/office/drawing/2014/main" id="{8D1618F2-BA9A-4550-A78D-C9919664C56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641" t="5694" r="21735" b="25332"/>
          <a:stretch/>
        </p:blipFill>
        <p:spPr bwMode="auto">
          <a:xfrm>
            <a:off x="559175" y="795737"/>
            <a:ext cx="1627632" cy="1851786"/>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426110D7-CC88-427B-A1D0-4E542A0E7827}"/>
              </a:ext>
            </a:extLst>
          </p:cNvPr>
          <p:cNvSpPr/>
          <p:nvPr/>
        </p:nvSpPr>
        <p:spPr>
          <a:xfrm>
            <a:off x="1" y="-3735"/>
            <a:ext cx="12191999" cy="5502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2" name="TextBox 31">
            <a:extLst>
              <a:ext uri="{FF2B5EF4-FFF2-40B4-BE49-F238E27FC236}">
                <a16:creationId xmlns:a16="http://schemas.microsoft.com/office/drawing/2014/main" id="{1834972E-D6B2-4ADF-98CA-37F4701C7DBB}"/>
              </a:ext>
            </a:extLst>
          </p:cNvPr>
          <p:cNvSpPr txBox="1"/>
          <p:nvPr/>
        </p:nvSpPr>
        <p:spPr>
          <a:xfrm>
            <a:off x="229807" y="42976"/>
            <a:ext cx="6357795" cy="459998"/>
          </a:xfrm>
          <a:prstGeom prst="rect">
            <a:avLst/>
          </a:prstGeom>
          <a:noFill/>
        </p:spPr>
        <p:txBody>
          <a:bodyPr wrap="square" rtlCol="0">
            <a:spAutoFit/>
          </a:bodyPr>
          <a:lstStyle/>
          <a:p>
            <a:pPr>
              <a:lnSpc>
                <a:spcPct val="120000"/>
              </a:lnSpc>
              <a:spcAft>
                <a:spcPts val="1059"/>
              </a:spcAft>
            </a:pPr>
            <a:r>
              <a:rPr lang="en-US" sz="2133" dirty="0">
                <a:solidFill>
                  <a:schemeClr val="bg1"/>
                </a:solidFill>
              </a:rPr>
              <a:t>PERSONA – Persona Title/Naming (ex. IT Leader)</a:t>
            </a:r>
            <a:endParaRPr lang="en-US" sz="3200" dirty="0">
              <a:solidFill>
                <a:schemeClr val="bg1"/>
              </a:solidFill>
            </a:endParaRPr>
          </a:p>
        </p:txBody>
      </p:sp>
      <p:sp>
        <p:nvSpPr>
          <p:cNvPr id="33" name="TextBox 32">
            <a:extLst>
              <a:ext uri="{FF2B5EF4-FFF2-40B4-BE49-F238E27FC236}">
                <a16:creationId xmlns:a16="http://schemas.microsoft.com/office/drawing/2014/main" id="{AF43A8FA-BCB1-4C97-B060-BA8CF43B5039}"/>
              </a:ext>
            </a:extLst>
          </p:cNvPr>
          <p:cNvSpPr txBox="1"/>
          <p:nvPr/>
        </p:nvSpPr>
        <p:spPr>
          <a:xfrm>
            <a:off x="7269730" y="151832"/>
            <a:ext cx="3230697" cy="276999"/>
          </a:xfrm>
          <a:prstGeom prst="rect">
            <a:avLst/>
          </a:prstGeom>
          <a:noFill/>
        </p:spPr>
        <p:txBody>
          <a:bodyPr wrap="square" rtlCol="0">
            <a:spAutoFit/>
          </a:bodyPr>
          <a:lstStyle/>
          <a:p>
            <a:pPr algn="r"/>
            <a:r>
              <a:rPr lang="en-US" sz="1200" b="1" dirty="0">
                <a:solidFill>
                  <a:schemeClr val="bg1"/>
                </a:solidFill>
              </a:rPr>
              <a:t>June 2020      -      Your Company Confidential</a:t>
            </a:r>
          </a:p>
        </p:txBody>
      </p:sp>
      <p:sp>
        <p:nvSpPr>
          <p:cNvPr id="3" name="TextBox 2">
            <a:extLst>
              <a:ext uri="{FF2B5EF4-FFF2-40B4-BE49-F238E27FC236}">
                <a16:creationId xmlns:a16="http://schemas.microsoft.com/office/drawing/2014/main" id="{5FCC6511-2F0E-4573-88D6-7F64EE26384F}"/>
              </a:ext>
            </a:extLst>
          </p:cNvPr>
          <p:cNvSpPr txBox="1"/>
          <p:nvPr/>
        </p:nvSpPr>
        <p:spPr>
          <a:xfrm>
            <a:off x="10639927" y="0"/>
            <a:ext cx="1523615" cy="584775"/>
          </a:xfrm>
          <a:prstGeom prst="rect">
            <a:avLst/>
          </a:prstGeom>
          <a:noFill/>
        </p:spPr>
        <p:txBody>
          <a:bodyPr wrap="square" rtlCol="0">
            <a:spAutoFit/>
          </a:bodyPr>
          <a:lstStyle/>
          <a:p>
            <a:pPr algn="ctr"/>
            <a:r>
              <a:rPr lang="en-US" sz="3200">
                <a:solidFill>
                  <a:schemeClr val="bg1"/>
                </a:solidFill>
              </a:rPr>
              <a:t>MSP</a:t>
            </a:r>
          </a:p>
        </p:txBody>
      </p:sp>
      <p:cxnSp>
        <p:nvCxnSpPr>
          <p:cNvPr id="12" name="Straight Connector 11">
            <a:extLst>
              <a:ext uri="{FF2B5EF4-FFF2-40B4-BE49-F238E27FC236}">
                <a16:creationId xmlns:a16="http://schemas.microsoft.com/office/drawing/2014/main" id="{4EEA42AA-DEA8-4AFD-96F1-5A8CC8B87E25}"/>
              </a:ext>
            </a:extLst>
          </p:cNvPr>
          <p:cNvCxnSpPr>
            <a:cxnSpLocks/>
          </p:cNvCxnSpPr>
          <p:nvPr/>
        </p:nvCxnSpPr>
        <p:spPr>
          <a:xfrm>
            <a:off x="0" y="546504"/>
            <a:ext cx="12192000" cy="0"/>
          </a:xfrm>
          <a:prstGeom prst="line">
            <a:avLst/>
          </a:prstGeom>
          <a:ln w="127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E7B0DC17-D9A5-4D94-8501-C43659C83C83}"/>
              </a:ext>
            </a:extLst>
          </p:cNvPr>
          <p:cNvGrpSpPr/>
          <p:nvPr/>
        </p:nvGrpSpPr>
        <p:grpSpPr>
          <a:xfrm>
            <a:off x="2667240" y="3790779"/>
            <a:ext cx="4422213" cy="2594892"/>
            <a:chOff x="3752173" y="2965865"/>
            <a:chExt cx="2103120" cy="2594892"/>
          </a:xfrm>
        </p:grpSpPr>
        <p:sp>
          <p:nvSpPr>
            <p:cNvPr id="19" name="Rectangle: Rounded Corners 18">
              <a:extLst>
                <a:ext uri="{FF2B5EF4-FFF2-40B4-BE49-F238E27FC236}">
                  <a16:creationId xmlns:a16="http://schemas.microsoft.com/office/drawing/2014/main" id="{494BA58F-2B73-4158-9823-78A0435B9114}"/>
                </a:ext>
              </a:extLst>
            </p:cNvPr>
            <p:cNvSpPr/>
            <p:nvPr/>
          </p:nvSpPr>
          <p:spPr>
            <a:xfrm>
              <a:off x="3752173" y="2965865"/>
              <a:ext cx="2103120" cy="2594892"/>
            </a:xfrm>
            <a:prstGeom prst="roundRect">
              <a:avLst>
                <a:gd name="adj" fmla="val 0"/>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233363" lvl="1" indent="-174625">
                <a:buAutoNum type="arabicPeriod"/>
              </a:pPr>
              <a:r>
                <a:rPr lang="en-US" sz="1000" dirty="0">
                  <a:solidFill>
                    <a:schemeClr val="tx1"/>
                  </a:solidFill>
                </a:rPr>
                <a:t>Making the right bets on new offerings to invest in.</a:t>
              </a:r>
            </a:p>
            <a:p>
              <a:pPr marL="233363" lvl="1" indent="-174625">
                <a:buFontTx/>
                <a:buAutoNum type="arabicPeriod"/>
              </a:pPr>
              <a:r>
                <a:rPr lang="en-US" sz="1000" dirty="0">
                  <a:solidFill>
                    <a:schemeClr val="tx1"/>
                  </a:solidFill>
                </a:rPr>
                <a:t>Keeping abreast of market, customer, competitive and other trends taking place.</a:t>
              </a:r>
            </a:p>
            <a:p>
              <a:pPr marL="233363" lvl="1" indent="-174625">
                <a:buAutoNum type="arabicPeriod"/>
              </a:pPr>
              <a:r>
                <a:rPr lang="en-US" sz="1000" dirty="0">
                  <a:solidFill>
                    <a:schemeClr val="tx1"/>
                  </a:solidFill>
                </a:rPr>
                <a:t>Developing and shepherding realization of the roadmap.</a:t>
              </a:r>
            </a:p>
            <a:p>
              <a:pPr marL="233363" lvl="1" indent="-174625">
                <a:buAutoNum type="arabicPeriod"/>
              </a:pPr>
              <a:r>
                <a:rPr lang="en-US" sz="1000" dirty="0">
                  <a:solidFill>
                    <a:schemeClr val="tx1"/>
                  </a:solidFill>
                </a:rPr>
                <a:t>Making the case to other leaders on roadmap pursuits.</a:t>
              </a:r>
            </a:p>
            <a:p>
              <a:pPr marL="233363" lvl="1" indent="-174625">
                <a:buAutoNum type="arabicPeriod"/>
              </a:pPr>
              <a:r>
                <a:rPr lang="en-US" sz="1000" dirty="0">
                  <a:solidFill>
                    <a:schemeClr val="tx1"/>
                  </a:solidFill>
                </a:rPr>
                <a:t>Not getting bogged down in day-to-day fires and requests at the expense of long-range efforts.</a:t>
              </a:r>
            </a:p>
            <a:p>
              <a:pPr marL="233363" lvl="1" indent="-174625">
                <a:buAutoNum type="arabicPeriod"/>
              </a:pPr>
              <a:endParaRPr lang="en-US" sz="1000" dirty="0">
                <a:solidFill>
                  <a:schemeClr val="tx1"/>
                </a:solidFill>
              </a:endParaRPr>
            </a:p>
            <a:p>
              <a:pPr marL="58738" lvl="1"/>
              <a:r>
                <a:rPr lang="en-US" sz="1000" dirty="0">
                  <a:solidFill>
                    <a:srgbClr val="333333"/>
                  </a:solidFill>
                  <a:latin typeface="Calibri" panose="020F0502020204030204" pitchFamily="34" charset="0"/>
                </a:rPr>
                <a:t>Ask questions to understand what strategic objectives are driving their portfolio efforts, and what’s getting in the way. </a:t>
              </a:r>
              <a:endParaRPr lang="en-US" sz="1000" dirty="0">
                <a:solidFill>
                  <a:schemeClr val="tx1"/>
                </a:solidFill>
              </a:endParaRPr>
            </a:p>
            <a:p>
              <a:pPr marL="233363" lvl="1" indent="-174625">
                <a:buAutoNum type="arabicPeriod"/>
              </a:pPr>
              <a:endParaRPr lang="en-US" sz="1000" dirty="0">
                <a:solidFill>
                  <a:schemeClr val="tx1"/>
                </a:solidFill>
              </a:endParaRPr>
            </a:p>
          </p:txBody>
        </p:sp>
        <p:sp>
          <p:nvSpPr>
            <p:cNvPr id="70" name="Rectangle: Rounded Corners 69">
              <a:extLst>
                <a:ext uri="{FF2B5EF4-FFF2-40B4-BE49-F238E27FC236}">
                  <a16:creationId xmlns:a16="http://schemas.microsoft.com/office/drawing/2014/main" id="{4D2DA53E-CB79-47F8-8048-90227DA8F506}"/>
                </a:ext>
              </a:extLst>
            </p:cNvPr>
            <p:cNvSpPr/>
            <p:nvPr/>
          </p:nvSpPr>
          <p:spPr>
            <a:xfrm>
              <a:off x="3752173" y="2967815"/>
              <a:ext cx="2103120" cy="316547"/>
            </a:xfrm>
            <a:prstGeom prst="roundRect">
              <a:avLst>
                <a:gd name="adj" fmla="val 0"/>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lvl="1"/>
              <a:r>
                <a:rPr lang="en-US" sz="1100" b="1" dirty="0">
                  <a:solidFill>
                    <a:schemeClr val="bg1"/>
                  </a:solidFill>
                </a:rPr>
                <a:t>KEY PAINS </a:t>
              </a:r>
            </a:p>
          </p:txBody>
        </p:sp>
      </p:grpSp>
      <p:grpSp>
        <p:nvGrpSpPr>
          <p:cNvPr id="75" name="Group 74">
            <a:extLst>
              <a:ext uri="{FF2B5EF4-FFF2-40B4-BE49-F238E27FC236}">
                <a16:creationId xmlns:a16="http://schemas.microsoft.com/office/drawing/2014/main" id="{3B317F5F-D253-4486-8768-8340447FF0FD}"/>
              </a:ext>
            </a:extLst>
          </p:cNvPr>
          <p:cNvGrpSpPr/>
          <p:nvPr/>
        </p:nvGrpSpPr>
        <p:grpSpPr>
          <a:xfrm>
            <a:off x="2667241" y="818561"/>
            <a:ext cx="2103120" cy="2654737"/>
            <a:chOff x="3752173" y="2965865"/>
            <a:chExt cx="2103120" cy="2594892"/>
          </a:xfrm>
        </p:grpSpPr>
        <p:sp>
          <p:nvSpPr>
            <p:cNvPr id="76" name="Rectangle: Rounded Corners 75">
              <a:extLst>
                <a:ext uri="{FF2B5EF4-FFF2-40B4-BE49-F238E27FC236}">
                  <a16:creationId xmlns:a16="http://schemas.microsoft.com/office/drawing/2014/main" id="{8A9ADC8F-9B85-495F-B301-50B5D102DE5C}"/>
                </a:ext>
              </a:extLst>
            </p:cNvPr>
            <p:cNvSpPr/>
            <p:nvPr/>
          </p:nvSpPr>
          <p:spPr>
            <a:xfrm>
              <a:off x="3752173" y="2965865"/>
              <a:ext cx="2103120" cy="2594892"/>
            </a:xfrm>
            <a:prstGeom prst="roundRect">
              <a:avLst>
                <a:gd name="adj" fmla="val 0"/>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58738" lvl="1"/>
              <a:r>
                <a:rPr lang="en-US" sz="1100" b="1" dirty="0">
                  <a:solidFill>
                    <a:schemeClr val="tx1"/>
                  </a:solidFill>
                </a:rPr>
                <a:t>RELENTLESS FOCUS ON BRINGING THE RIGHT SOLUTIONS TO MARKET</a:t>
              </a:r>
            </a:p>
            <a:p>
              <a:pPr marL="58738" lvl="1"/>
              <a:endParaRPr lang="en-US" sz="1100" b="1" dirty="0">
                <a:solidFill>
                  <a:schemeClr val="accent1">
                    <a:lumMod val="60000"/>
                    <a:lumOff val="40000"/>
                  </a:schemeClr>
                </a:solidFill>
              </a:endParaRPr>
            </a:p>
            <a:p>
              <a:pPr marL="58738" lvl="1"/>
              <a:r>
                <a:rPr lang="en-US" sz="1000" dirty="0">
                  <a:solidFill>
                    <a:schemeClr val="tx1"/>
                  </a:solidFill>
                </a:rPr>
                <a:t>This persona is tasked with keeping a strong pulse on the market and customer requirements to identify, validate, develop (working with other teams) and shepherd new offerings to market.</a:t>
              </a:r>
            </a:p>
            <a:p>
              <a:pPr marL="58738" lvl="1"/>
              <a:endParaRPr lang="en-US" sz="1100" b="1" dirty="0">
                <a:solidFill>
                  <a:schemeClr val="accent1">
                    <a:lumMod val="60000"/>
                    <a:lumOff val="40000"/>
                  </a:schemeClr>
                </a:solidFill>
              </a:endParaRPr>
            </a:p>
            <a:p>
              <a:pPr marL="58738" lvl="1"/>
              <a:endParaRPr lang="en-US" sz="1100" b="1" dirty="0">
                <a:solidFill>
                  <a:schemeClr val="accent1">
                    <a:lumMod val="60000"/>
                    <a:lumOff val="40000"/>
                  </a:schemeClr>
                </a:solidFill>
              </a:endParaRPr>
            </a:p>
          </p:txBody>
        </p:sp>
        <p:sp>
          <p:nvSpPr>
            <p:cNvPr id="77" name="Rectangle: Rounded Corners 76">
              <a:extLst>
                <a:ext uri="{FF2B5EF4-FFF2-40B4-BE49-F238E27FC236}">
                  <a16:creationId xmlns:a16="http://schemas.microsoft.com/office/drawing/2014/main" id="{FB08710C-9437-4BCF-AEF7-AAC38643E851}"/>
                </a:ext>
              </a:extLst>
            </p:cNvPr>
            <p:cNvSpPr/>
            <p:nvPr/>
          </p:nvSpPr>
          <p:spPr>
            <a:xfrm>
              <a:off x="3752173" y="2967815"/>
              <a:ext cx="2103120" cy="316547"/>
            </a:xfrm>
            <a:prstGeom prst="roundRect">
              <a:avLst>
                <a:gd name="adj" fmla="val 0"/>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lvl="1"/>
              <a:r>
                <a:rPr lang="en-US" sz="1100" b="1">
                  <a:solidFill>
                    <a:schemeClr val="bg1"/>
                  </a:solidFill>
                </a:rPr>
                <a:t>STATE OF THE PERSONA</a:t>
              </a:r>
            </a:p>
          </p:txBody>
        </p:sp>
      </p:grpSp>
      <p:grpSp>
        <p:nvGrpSpPr>
          <p:cNvPr id="87" name="Group 86">
            <a:extLst>
              <a:ext uri="{FF2B5EF4-FFF2-40B4-BE49-F238E27FC236}">
                <a16:creationId xmlns:a16="http://schemas.microsoft.com/office/drawing/2014/main" id="{524C373D-0A97-4142-BAE4-0A7CB3B42C0E}"/>
              </a:ext>
            </a:extLst>
          </p:cNvPr>
          <p:cNvGrpSpPr/>
          <p:nvPr/>
        </p:nvGrpSpPr>
        <p:grpSpPr>
          <a:xfrm>
            <a:off x="4986336" y="818561"/>
            <a:ext cx="2103120" cy="2654737"/>
            <a:chOff x="3752173" y="2965865"/>
            <a:chExt cx="2103120" cy="2594892"/>
          </a:xfrm>
        </p:grpSpPr>
        <p:sp>
          <p:nvSpPr>
            <p:cNvPr id="88" name="Rectangle: Rounded Corners 87">
              <a:extLst>
                <a:ext uri="{FF2B5EF4-FFF2-40B4-BE49-F238E27FC236}">
                  <a16:creationId xmlns:a16="http://schemas.microsoft.com/office/drawing/2014/main" id="{6693E003-F30E-4E40-B726-B11CD5659B1F}"/>
                </a:ext>
              </a:extLst>
            </p:cNvPr>
            <p:cNvSpPr/>
            <p:nvPr/>
          </p:nvSpPr>
          <p:spPr>
            <a:xfrm>
              <a:off x="3752173" y="2965865"/>
              <a:ext cx="2103120" cy="2594892"/>
            </a:xfrm>
            <a:prstGeom prst="roundRect">
              <a:avLst>
                <a:gd name="adj" fmla="val 0"/>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230188" lvl="1" indent="-171450">
                <a:buFont typeface="Arial" panose="020B0604020202020204" pitchFamily="34" charset="0"/>
                <a:buChar char="•"/>
              </a:pPr>
              <a:r>
                <a:rPr lang="en-US" sz="1000">
                  <a:solidFill>
                    <a:srgbClr val="3A3B41"/>
                  </a:solidFill>
                  <a:latin typeface="Calibri" panose="020F0502020204030204" pitchFamily="34" charset="0"/>
                  <a:ea typeface="Times New Roman" panose="02020603050405020304" pitchFamily="18" charset="0"/>
                </a:rPr>
                <a:t>Grow revenue, increase profitability and/or improve customer satisfaction. </a:t>
              </a:r>
            </a:p>
            <a:p>
              <a:pPr marL="230188" lvl="1" indent="-171450">
                <a:buFont typeface="Arial" panose="020B0604020202020204" pitchFamily="34" charset="0"/>
                <a:buChar char="•"/>
              </a:pPr>
              <a:r>
                <a:rPr lang="en-US" sz="1000">
                  <a:solidFill>
                    <a:srgbClr val="3A3B41"/>
                  </a:solidFill>
                  <a:latin typeface="Calibri" panose="020F0502020204030204" pitchFamily="34" charset="0"/>
                  <a:ea typeface="Calibri" panose="020F0502020204030204" pitchFamily="34" charset="0"/>
                </a:rPr>
                <a:t>Own and execute on the roadmap for new offerings </a:t>
              </a:r>
            </a:p>
            <a:p>
              <a:pPr marL="230188" lvl="1" indent="-171450">
                <a:buFont typeface="Arial" panose="020B0604020202020204" pitchFamily="34" charset="0"/>
                <a:buChar char="•"/>
              </a:pPr>
              <a:r>
                <a:rPr lang="en-US" sz="1000">
                  <a:solidFill>
                    <a:srgbClr val="3A3B41"/>
                  </a:solidFill>
                  <a:latin typeface="Calibri" panose="020F0502020204030204" pitchFamily="34" charset="0"/>
                  <a:ea typeface="Times New Roman" panose="02020603050405020304" pitchFamily="18" charset="0"/>
                </a:rPr>
                <a:t>Evolve beyond existing offerings through new offerings, manage pricing competitiveness, develop bundled offers,  etc.</a:t>
              </a:r>
            </a:p>
            <a:p>
              <a:pPr marL="230188" lvl="1" indent="-171450">
                <a:buFont typeface="Arial" panose="020B0604020202020204" pitchFamily="34" charset="0"/>
                <a:buChar char="•"/>
              </a:pPr>
              <a:r>
                <a:rPr lang="en-US" sz="1000">
                  <a:solidFill>
                    <a:schemeClr val="tx1"/>
                  </a:solidFill>
                </a:rPr>
                <a:t>Work directly with internal groups to shape new offerings and existing capabilities. </a:t>
              </a:r>
            </a:p>
            <a:p>
              <a:pPr marL="230188" lvl="1" indent="-171450">
                <a:buFont typeface="Arial" panose="020B0604020202020204" pitchFamily="34" charset="0"/>
                <a:buChar char="•"/>
              </a:pPr>
              <a:endParaRPr lang="en-US" sz="1050">
                <a:latin typeface="Calibri" panose="020F0502020204030204" pitchFamily="34" charset="0"/>
                <a:ea typeface="Calibri" panose="020F0502020204030204" pitchFamily="34" charset="0"/>
              </a:endParaRPr>
            </a:p>
            <a:p>
              <a:pPr marL="230188" lvl="1" indent="-171450">
                <a:buFont typeface="Arial" panose="020B0604020202020204" pitchFamily="34" charset="0"/>
                <a:buChar char="•"/>
              </a:pPr>
              <a:endParaRPr lang="en-US" sz="1000">
                <a:solidFill>
                  <a:schemeClr val="tx1"/>
                </a:solidFill>
              </a:endParaRPr>
            </a:p>
          </p:txBody>
        </p:sp>
        <p:sp>
          <p:nvSpPr>
            <p:cNvPr id="89" name="Rectangle: Rounded Corners 88">
              <a:extLst>
                <a:ext uri="{FF2B5EF4-FFF2-40B4-BE49-F238E27FC236}">
                  <a16:creationId xmlns:a16="http://schemas.microsoft.com/office/drawing/2014/main" id="{457BF258-B4A7-44BE-B261-FE939C9CD7A4}"/>
                </a:ext>
              </a:extLst>
            </p:cNvPr>
            <p:cNvSpPr/>
            <p:nvPr/>
          </p:nvSpPr>
          <p:spPr>
            <a:xfrm>
              <a:off x="3752173" y="2967815"/>
              <a:ext cx="2103120" cy="316547"/>
            </a:xfrm>
            <a:prstGeom prst="roundRect">
              <a:avLst>
                <a:gd name="adj" fmla="val 0"/>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lvl="1"/>
              <a:r>
                <a:rPr lang="en-US" sz="1100" b="1" dirty="0">
                  <a:solidFill>
                    <a:schemeClr val="bg1"/>
                  </a:solidFill>
                </a:rPr>
                <a:t>KEY PURSUITS</a:t>
              </a:r>
            </a:p>
          </p:txBody>
        </p:sp>
      </p:grpSp>
      <p:cxnSp>
        <p:nvCxnSpPr>
          <p:cNvPr id="93" name="Straight Connector 92">
            <a:extLst>
              <a:ext uri="{FF2B5EF4-FFF2-40B4-BE49-F238E27FC236}">
                <a16:creationId xmlns:a16="http://schemas.microsoft.com/office/drawing/2014/main" id="{455FAAA2-343C-41AE-AA8A-775D23A717FB}"/>
              </a:ext>
            </a:extLst>
          </p:cNvPr>
          <p:cNvCxnSpPr/>
          <p:nvPr/>
        </p:nvCxnSpPr>
        <p:spPr>
          <a:xfrm>
            <a:off x="7318983" y="546504"/>
            <a:ext cx="0" cy="6311496"/>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id="{7135B7AB-051E-4375-A17F-DD0E28C922AB}"/>
              </a:ext>
            </a:extLst>
          </p:cNvPr>
          <p:cNvGrpSpPr/>
          <p:nvPr/>
        </p:nvGrpSpPr>
        <p:grpSpPr>
          <a:xfrm>
            <a:off x="7547373" y="812856"/>
            <a:ext cx="4372269" cy="2616146"/>
            <a:chOff x="3690356" y="2963172"/>
            <a:chExt cx="2084851" cy="1235373"/>
          </a:xfrm>
        </p:grpSpPr>
        <p:sp>
          <p:nvSpPr>
            <p:cNvPr id="95" name="Rectangle: Rounded Corners 94">
              <a:extLst>
                <a:ext uri="{FF2B5EF4-FFF2-40B4-BE49-F238E27FC236}">
                  <a16:creationId xmlns:a16="http://schemas.microsoft.com/office/drawing/2014/main" id="{2F749C1A-775F-486D-9FCC-15E626D95726}"/>
                </a:ext>
              </a:extLst>
            </p:cNvPr>
            <p:cNvSpPr/>
            <p:nvPr/>
          </p:nvSpPr>
          <p:spPr>
            <a:xfrm>
              <a:off x="3690356" y="2965866"/>
              <a:ext cx="2075929" cy="1232679"/>
            </a:xfrm>
            <a:prstGeom prst="roundRect">
              <a:avLst>
                <a:gd name="adj" fmla="val 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58738" lvl="1"/>
              <a:endParaRPr lang="en-US" sz="1000">
                <a:solidFill>
                  <a:schemeClr val="tx1"/>
                </a:solidFill>
              </a:endParaRPr>
            </a:p>
          </p:txBody>
        </p:sp>
        <p:sp>
          <p:nvSpPr>
            <p:cNvPr id="96" name="Rectangle: Rounded Corners 95">
              <a:extLst>
                <a:ext uri="{FF2B5EF4-FFF2-40B4-BE49-F238E27FC236}">
                  <a16:creationId xmlns:a16="http://schemas.microsoft.com/office/drawing/2014/main" id="{E6440E93-58BF-40A2-8098-B62A765D6DDA}"/>
                </a:ext>
              </a:extLst>
            </p:cNvPr>
            <p:cNvSpPr/>
            <p:nvPr/>
          </p:nvSpPr>
          <p:spPr>
            <a:xfrm>
              <a:off x="3690356" y="2963172"/>
              <a:ext cx="2084851" cy="151184"/>
            </a:xfrm>
            <a:prstGeom prst="roundRect">
              <a:avLst>
                <a:gd name="adj" fmla="val 0"/>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lvl="1"/>
              <a:r>
                <a:rPr lang="en-US" sz="1100" b="1">
                  <a:solidFill>
                    <a:schemeClr val="bg2"/>
                  </a:solidFill>
                </a:rPr>
                <a:t>BEST VALUE PROPOSITION</a:t>
              </a:r>
            </a:p>
          </p:txBody>
        </p:sp>
      </p:grpSp>
      <p:grpSp>
        <p:nvGrpSpPr>
          <p:cNvPr id="100" name="Group 99">
            <a:extLst>
              <a:ext uri="{FF2B5EF4-FFF2-40B4-BE49-F238E27FC236}">
                <a16:creationId xmlns:a16="http://schemas.microsoft.com/office/drawing/2014/main" id="{6058B120-6C82-4333-9E8B-40935835D3C9}"/>
              </a:ext>
            </a:extLst>
          </p:cNvPr>
          <p:cNvGrpSpPr/>
          <p:nvPr/>
        </p:nvGrpSpPr>
        <p:grpSpPr>
          <a:xfrm>
            <a:off x="7561537" y="5068766"/>
            <a:ext cx="4358104" cy="1316701"/>
            <a:chOff x="3701619" y="2965865"/>
            <a:chExt cx="2075663" cy="1287020"/>
          </a:xfrm>
        </p:grpSpPr>
        <p:sp>
          <p:nvSpPr>
            <p:cNvPr id="101" name="Rectangle: Rounded Corners 100">
              <a:extLst>
                <a:ext uri="{FF2B5EF4-FFF2-40B4-BE49-F238E27FC236}">
                  <a16:creationId xmlns:a16="http://schemas.microsoft.com/office/drawing/2014/main" id="{9C259B11-061F-4DCB-B3C7-A0004FFF5FFE}"/>
                </a:ext>
              </a:extLst>
            </p:cNvPr>
            <p:cNvSpPr/>
            <p:nvPr/>
          </p:nvSpPr>
          <p:spPr>
            <a:xfrm>
              <a:off x="3701619" y="2965865"/>
              <a:ext cx="2075663" cy="1287020"/>
            </a:xfrm>
            <a:prstGeom prst="roundRect">
              <a:avLst>
                <a:gd name="adj" fmla="val 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457200" rIns="91440" rtlCol="0" anchor="t"/>
            <a:lstStyle/>
            <a:p>
              <a:pPr marL="58738" lvl="1"/>
              <a:r>
                <a:rPr lang="en-US" sz="1000" dirty="0">
                  <a:solidFill>
                    <a:schemeClr val="tx1"/>
                  </a:solidFill>
                </a:rPr>
                <a:t>Outline steps that sales and partner sales teams can take to ingratiate themselves with this persona and win a relationship.</a:t>
              </a:r>
            </a:p>
          </p:txBody>
        </p:sp>
        <p:sp>
          <p:nvSpPr>
            <p:cNvPr id="102" name="Rectangle: Rounded Corners 101">
              <a:extLst>
                <a:ext uri="{FF2B5EF4-FFF2-40B4-BE49-F238E27FC236}">
                  <a16:creationId xmlns:a16="http://schemas.microsoft.com/office/drawing/2014/main" id="{AF2B8044-A1B4-4699-938E-3CD1717EE4B6}"/>
                </a:ext>
              </a:extLst>
            </p:cNvPr>
            <p:cNvSpPr/>
            <p:nvPr/>
          </p:nvSpPr>
          <p:spPr>
            <a:xfrm>
              <a:off x="3701619" y="2967815"/>
              <a:ext cx="2075663" cy="316547"/>
            </a:xfrm>
            <a:prstGeom prst="roundRect">
              <a:avLst>
                <a:gd name="adj" fmla="val 0"/>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lvl="1"/>
              <a:r>
                <a:rPr lang="en-US" sz="1100" b="1">
                  <a:solidFill>
                    <a:schemeClr val="bg2"/>
                  </a:solidFill>
                </a:rPr>
                <a:t>GO THE EXTRA MILE</a:t>
              </a:r>
            </a:p>
          </p:txBody>
        </p:sp>
      </p:grpSp>
      <p:grpSp>
        <p:nvGrpSpPr>
          <p:cNvPr id="109" name="Group 108">
            <a:extLst>
              <a:ext uri="{FF2B5EF4-FFF2-40B4-BE49-F238E27FC236}">
                <a16:creationId xmlns:a16="http://schemas.microsoft.com/office/drawing/2014/main" id="{7962DF58-418C-47C5-B1C3-4D33543AA3B1}"/>
              </a:ext>
            </a:extLst>
          </p:cNvPr>
          <p:cNvGrpSpPr/>
          <p:nvPr/>
        </p:nvGrpSpPr>
        <p:grpSpPr>
          <a:xfrm>
            <a:off x="7561540" y="3598193"/>
            <a:ext cx="4358104" cy="1316701"/>
            <a:chOff x="3688189" y="2965866"/>
            <a:chExt cx="2078097" cy="1287021"/>
          </a:xfrm>
        </p:grpSpPr>
        <p:sp>
          <p:nvSpPr>
            <p:cNvPr id="110" name="Rectangle: Rounded Corners 109">
              <a:extLst>
                <a:ext uri="{FF2B5EF4-FFF2-40B4-BE49-F238E27FC236}">
                  <a16:creationId xmlns:a16="http://schemas.microsoft.com/office/drawing/2014/main" id="{3536518F-26F2-4EDD-919E-5C1BBF474300}"/>
                </a:ext>
              </a:extLst>
            </p:cNvPr>
            <p:cNvSpPr/>
            <p:nvPr/>
          </p:nvSpPr>
          <p:spPr>
            <a:xfrm>
              <a:off x="3688189" y="2965866"/>
              <a:ext cx="2078097" cy="1287021"/>
            </a:xfrm>
            <a:prstGeom prst="roundRect">
              <a:avLst>
                <a:gd name="adj" fmla="val 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457200" rtlCol="0" anchor="t"/>
            <a:lstStyle/>
            <a:p>
              <a:pPr marL="58738" lvl="1"/>
              <a:endParaRPr lang="en-US" sz="1000">
                <a:solidFill>
                  <a:schemeClr val="tx1"/>
                </a:solidFill>
              </a:endParaRPr>
            </a:p>
          </p:txBody>
        </p:sp>
        <p:sp>
          <p:nvSpPr>
            <p:cNvPr id="111" name="Rectangle: Rounded Corners 110">
              <a:extLst>
                <a:ext uri="{FF2B5EF4-FFF2-40B4-BE49-F238E27FC236}">
                  <a16:creationId xmlns:a16="http://schemas.microsoft.com/office/drawing/2014/main" id="{D61FCB3F-413B-4837-854F-BDEA21FD92C2}"/>
                </a:ext>
              </a:extLst>
            </p:cNvPr>
            <p:cNvSpPr/>
            <p:nvPr/>
          </p:nvSpPr>
          <p:spPr>
            <a:xfrm>
              <a:off x="3688190" y="2967815"/>
              <a:ext cx="2078092" cy="316547"/>
            </a:xfrm>
            <a:prstGeom prst="roundRect">
              <a:avLst>
                <a:gd name="adj" fmla="val 0"/>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lvl="1"/>
              <a:r>
                <a:rPr lang="en-US" sz="1100" b="1" dirty="0">
                  <a:solidFill>
                    <a:schemeClr val="bg2"/>
                  </a:solidFill>
                </a:rPr>
                <a:t>WHY XYZ MATTERS TO THIS PERSON</a:t>
              </a:r>
            </a:p>
          </p:txBody>
        </p:sp>
      </p:grpSp>
      <p:sp>
        <p:nvSpPr>
          <p:cNvPr id="113" name="Rectangle 112">
            <a:extLst>
              <a:ext uri="{FF2B5EF4-FFF2-40B4-BE49-F238E27FC236}">
                <a16:creationId xmlns:a16="http://schemas.microsoft.com/office/drawing/2014/main" id="{CB29C5CF-D07C-4311-9FD5-E9C9C26E1040}"/>
              </a:ext>
            </a:extLst>
          </p:cNvPr>
          <p:cNvSpPr/>
          <p:nvPr/>
        </p:nvSpPr>
        <p:spPr>
          <a:xfrm>
            <a:off x="262572" y="3307759"/>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A0AE1F42-4638-4CCF-8F45-B87050E755F7}"/>
              </a:ext>
            </a:extLst>
          </p:cNvPr>
          <p:cNvSpPr/>
          <p:nvPr/>
        </p:nvSpPr>
        <p:spPr>
          <a:xfrm>
            <a:off x="624436" y="3307759"/>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C1595D20-FFD8-4826-83DB-7F0DE5763276}"/>
              </a:ext>
            </a:extLst>
          </p:cNvPr>
          <p:cNvSpPr/>
          <p:nvPr/>
        </p:nvSpPr>
        <p:spPr>
          <a:xfrm>
            <a:off x="986300" y="3307759"/>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C9591A12-CDC5-4D37-B03D-74FC90E9B5B7}"/>
              </a:ext>
            </a:extLst>
          </p:cNvPr>
          <p:cNvSpPr/>
          <p:nvPr/>
        </p:nvSpPr>
        <p:spPr>
          <a:xfrm>
            <a:off x="1348164" y="3307759"/>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D118F8A0-27FE-4885-8265-34F046749255}"/>
              </a:ext>
            </a:extLst>
          </p:cNvPr>
          <p:cNvSpPr/>
          <p:nvPr/>
        </p:nvSpPr>
        <p:spPr>
          <a:xfrm>
            <a:off x="1710028" y="3307759"/>
            <a:ext cx="352638" cy="17509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80DCD852-28B9-4E42-8A0C-6EDF14E2B04E}"/>
              </a:ext>
            </a:extLst>
          </p:cNvPr>
          <p:cNvSpPr/>
          <p:nvPr/>
        </p:nvSpPr>
        <p:spPr>
          <a:xfrm>
            <a:off x="2081829" y="3307759"/>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0D01D53A-F709-4A42-831B-2DDFA82A69CF}"/>
              </a:ext>
            </a:extLst>
          </p:cNvPr>
          <p:cNvSpPr txBox="1"/>
          <p:nvPr/>
        </p:nvSpPr>
        <p:spPr>
          <a:xfrm>
            <a:off x="185471" y="3094788"/>
            <a:ext cx="1339012" cy="261610"/>
          </a:xfrm>
          <a:prstGeom prst="rect">
            <a:avLst/>
          </a:prstGeom>
          <a:noFill/>
        </p:spPr>
        <p:txBody>
          <a:bodyPr wrap="square" rtlCol="0">
            <a:spAutoFit/>
          </a:bodyPr>
          <a:lstStyle/>
          <a:p>
            <a:r>
              <a:rPr lang="en-US" sz="1050"/>
              <a:t>Operational</a:t>
            </a:r>
          </a:p>
        </p:txBody>
      </p:sp>
      <p:sp>
        <p:nvSpPr>
          <p:cNvPr id="120" name="TextBox 119">
            <a:extLst>
              <a:ext uri="{FF2B5EF4-FFF2-40B4-BE49-F238E27FC236}">
                <a16:creationId xmlns:a16="http://schemas.microsoft.com/office/drawing/2014/main" id="{68C6C998-9027-4C81-8869-FE85550C87D4}"/>
              </a:ext>
            </a:extLst>
          </p:cNvPr>
          <p:cNvSpPr txBox="1"/>
          <p:nvPr/>
        </p:nvSpPr>
        <p:spPr>
          <a:xfrm>
            <a:off x="1162619" y="3094788"/>
            <a:ext cx="1339012" cy="261610"/>
          </a:xfrm>
          <a:prstGeom prst="rect">
            <a:avLst/>
          </a:prstGeom>
          <a:noFill/>
        </p:spPr>
        <p:txBody>
          <a:bodyPr wrap="square" rtlCol="0">
            <a:spAutoFit/>
          </a:bodyPr>
          <a:lstStyle/>
          <a:p>
            <a:pPr algn="r"/>
            <a:r>
              <a:rPr lang="en-US" sz="1050"/>
              <a:t>Strategic</a:t>
            </a:r>
          </a:p>
        </p:txBody>
      </p:sp>
      <p:sp>
        <p:nvSpPr>
          <p:cNvPr id="121" name="Rectangle 120">
            <a:extLst>
              <a:ext uri="{FF2B5EF4-FFF2-40B4-BE49-F238E27FC236}">
                <a16:creationId xmlns:a16="http://schemas.microsoft.com/office/drawing/2014/main" id="{89D54D06-7730-4B69-83B8-5036C0E1E5A6}"/>
              </a:ext>
            </a:extLst>
          </p:cNvPr>
          <p:cNvSpPr/>
          <p:nvPr/>
        </p:nvSpPr>
        <p:spPr>
          <a:xfrm>
            <a:off x="262572" y="374446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6BE80685-32B0-4BED-9B67-6FCE4BA0E921}"/>
              </a:ext>
            </a:extLst>
          </p:cNvPr>
          <p:cNvSpPr/>
          <p:nvPr/>
        </p:nvSpPr>
        <p:spPr>
          <a:xfrm>
            <a:off x="624436" y="374446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4EB45033-E0FF-4D16-ABB5-A06206D78F8C}"/>
              </a:ext>
            </a:extLst>
          </p:cNvPr>
          <p:cNvSpPr/>
          <p:nvPr/>
        </p:nvSpPr>
        <p:spPr>
          <a:xfrm>
            <a:off x="986300" y="374446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3BDC308-D840-47BB-AA20-964F08B72FC0}"/>
              </a:ext>
            </a:extLst>
          </p:cNvPr>
          <p:cNvSpPr/>
          <p:nvPr/>
        </p:nvSpPr>
        <p:spPr>
          <a:xfrm>
            <a:off x="1348164" y="374446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C1E9A21B-14C7-4162-9D9F-28FCB9E13939}"/>
              </a:ext>
            </a:extLst>
          </p:cNvPr>
          <p:cNvSpPr/>
          <p:nvPr/>
        </p:nvSpPr>
        <p:spPr>
          <a:xfrm>
            <a:off x="1710028" y="3744468"/>
            <a:ext cx="352638" cy="17509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97F1BF1-BED4-44FC-9927-EEE617EECF54}"/>
              </a:ext>
            </a:extLst>
          </p:cNvPr>
          <p:cNvSpPr/>
          <p:nvPr/>
        </p:nvSpPr>
        <p:spPr>
          <a:xfrm>
            <a:off x="2081829" y="374446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EFA04DD8-DD85-4D90-9050-3BE69B156208}"/>
              </a:ext>
            </a:extLst>
          </p:cNvPr>
          <p:cNvSpPr txBox="1"/>
          <p:nvPr/>
        </p:nvSpPr>
        <p:spPr>
          <a:xfrm>
            <a:off x="185471" y="3531497"/>
            <a:ext cx="1339012" cy="261610"/>
          </a:xfrm>
          <a:prstGeom prst="rect">
            <a:avLst/>
          </a:prstGeom>
          <a:noFill/>
        </p:spPr>
        <p:txBody>
          <a:bodyPr wrap="square" rtlCol="0">
            <a:spAutoFit/>
          </a:bodyPr>
          <a:lstStyle/>
          <a:p>
            <a:r>
              <a:rPr lang="en-US" sz="1050"/>
              <a:t>Reactive</a:t>
            </a:r>
          </a:p>
        </p:txBody>
      </p:sp>
      <p:sp>
        <p:nvSpPr>
          <p:cNvPr id="128" name="TextBox 127">
            <a:extLst>
              <a:ext uri="{FF2B5EF4-FFF2-40B4-BE49-F238E27FC236}">
                <a16:creationId xmlns:a16="http://schemas.microsoft.com/office/drawing/2014/main" id="{D963016B-54E8-40F4-8868-450566E3FA52}"/>
              </a:ext>
            </a:extLst>
          </p:cNvPr>
          <p:cNvSpPr txBox="1"/>
          <p:nvPr/>
        </p:nvSpPr>
        <p:spPr>
          <a:xfrm>
            <a:off x="1162619" y="3531497"/>
            <a:ext cx="1339012" cy="261610"/>
          </a:xfrm>
          <a:prstGeom prst="rect">
            <a:avLst/>
          </a:prstGeom>
          <a:noFill/>
        </p:spPr>
        <p:txBody>
          <a:bodyPr wrap="square" rtlCol="0">
            <a:spAutoFit/>
          </a:bodyPr>
          <a:lstStyle/>
          <a:p>
            <a:pPr algn="r"/>
            <a:r>
              <a:rPr lang="en-US" sz="1050"/>
              <a:t>Proactive</a:t>
            </a:r>
          </a:p>
        </p:txBody>
      </p:sp>
      <p:sp>
        <p:nvSpPr>
          <p:cNvPr id="129" name="Rectangle 128">
            <a:extLst>
              <a:ext uri="{FF2B5EF4-FFF2-40B4-BE49-F238E27FC236}">
                <a16:creationId xmlns:a16="http://schemas.microsoft.com/office/drawing/2014/main" id="{F119872E-1B9B-4E42-A85E-BCDA317B4090}"/>
              </a:ext>
            </a:extLst>
          </p:cNvPr>
          <p:cNvSpPr/>
          <p:nvPr/>
        </p:nvSpPr>
        <p:spPr>
          <a:xfrm>
            <a:off x="262572" y="419050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F799FCA2-CEBB-4CA7-8521-EA393134F1B1}"/>
              </a:ext>
            </a:extLst>
          </p:cNvPr>
          <p:cNvSpPr/>
          <p:nvPr/>
        </p:nvSpPr>
        <p:spPr>
          <a:xfrm>
            <a:off x="624436" y="419050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BD4483B9-E884-428C-ADEC-FBCEA2BA3E4E}"/>
              </a:ext>
            </a:extLst>
          </p:cNvPr>
          <p:cNvSpPr/>
          <p:nvPr/>
        </p:nvSpPr>
        <p:spPr>
          <a:xfrm>
            <a:off x="986300" y="4190508"/>
            <a:ext cx="352638" cy="17509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F36A7C38-8DC8-4DD6-8B51-6F08270D9EAD}"/>
              </a:ext>
            </a:extLst>
          </p:cNvPr>
          <p:cNvSpPr/>
          <p:nvPr/>
        </p:nvSpPr>
        <p:spPr>
          <a:xfrm>
            <a:off x="1348164" y="419050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DE1B04E4-D9EF-4312-B96C-CECEABF86A03}"/>
              </a:ext>
            </a:extLst>
          </p:cNvPr>
          <p:cNvSpPr/>
          <p:nvPr/>
        </p:nvSpPr>
        <p:spPr>
          <a:xfrm>
            <a:off x="1710028" y="419050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8079B48C-656A-4A7E-A689-453FCCAD51F8}"/>
              </a:ext>
            </a:extLst>
          </p:cNvPr>
          <p:cNvSpPr/>
          <p:nvPr/>
        </p:nvSpPr>
        <p:spPr>
          <a:xfrm>
            <a:off x="2081829" y="4190508"/>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a:extLst>
              <a:ext uri="{FF2B5EF4-FFF2-40B4-BE49-F238E27FC236}">
                <a16:creationId xmlns:a16="http://schemas.microsoft.com/office/drawing/2014/main" id="{4422C231-BB29-41C3-B0F6-2EC7733F307B}"/>
              </a:ext>
            </a:extLst>
          </p:cNvPr>
          <p:cNvSpPr txBox="1"/>
          <p:nvPr/>
        </p:nvSpPr>
        <p:spPr>
          <a:xfrm>
            <a:off x="185471" y="3977537"/>
            <a:ext cx="1339012" cy="261610"/>
          </a:xfrm>
          <a:prstGeom prst="rect">
            <a:avLst/>
          </a:prstGeom>
          <a:noFill/>
        </p:spPr>
        <p:txBody>
          <a:bodyPr wrap="square" rtlCol="0">
            <a:spAutoFit/>
          </a:bodyPr>
          <a:lstStyle/>
          <a:p>
            <a:r>
              <a:rPr lang="en-US" sz="1050"/>
              <a:t>Budget-conscious</a:t>
            </a:r>
          </a:p>
        </p:txBody>
      </p:sp>
      <p:sp>
        <p:nvSpPr>
          <p:cNvPr id="136" name="TextBox 135">
            <a:extLst>
              <a:ext uri="{FF2B5EF4-FFF2-40B4-BE49-F238E27FC236}">
                <a16:creationId xmlns:a16="http://schemas.microsoft.com/office/drawing/2014/main" id="{25398B7D-1D68-436C-ADA8-48B2D0DB6806}"/>
              </a:ext>
            </a:extLst>
          </p:cNvPr>
          <p:cNvSpPr txBox="1"/>
          <p:nvPr/>
        </p:nvSpPr>
        <p:spPr>
          <a:xfrm>
            <a:off x="1162619" y="3977537"/>
            <a:ext cx="1339012" cy="261610"/>
          </a:xfrm>
          <a:prstGeom prst="rect">
            <a:avLst/>
          </a:prstGeom>
          <a:noFill/>
        </p:spPr>
        <p:txBody>
          <a:bodyPr wrap="square" rtlCol="0">
            <a:spAutoFit/>
          </a:bodyPr>
          <a:lstStyle/>
          <a:p>
            <a:pPr algn="r"/>
            <a:r>
              <a:rPr lang="en-US" sz="1050"/>
              <a:t>Happy to Pay</a:t>
            </a:r>
          </a:p>
        </p:txBody>
      </p:sp>
      <p:sp>
        <p:nvSpPr>
          <p:cNvPr id="2" name="Rectangle 1">
            <a:extLst>
              <a:ext uri="{FF2B5EF4-FFF2-40B4-BE49-F238E27FC236}">
                <a16:creationId xmlns:a16="http://schemas.microsoft.com/office/drawing/2014/main" id="{39EB27EF-D737-4936-B0D8-250911865941}"/>
              </a:ext>
            </a:extLst>
          </p:cNvPr>
          <p:cNvSpPr/>
          <p:nvPr/>
        </p:nvSpPr>
        <p:spPr>
          <a:xfrm>
            <a:off x="559175" y="2633699"/>
            <a:ext cx="1619153" cy="370240"/>
          </a:xfrm>
          <a:prstGeom prst="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D-M/INFLUENCER</a:t>
            </a:r>
          </a:p>
        </p:txBody>
      </p:sp>
      <p:sp>
        <p:nvSpPr>
          <p:cNvPr id="73" name="Rectangle 72">
            <a:extLst>
              <a:ext uri="{FF2B5EF4-FFF2-40B4-BE49-F238E27FC236}">
                <a16:creationId xmlns:a16="http://schemas.microsoft.com/office/drawing/2014/main" id="{14390232-69EF-41EB-9BD1-0E6B53D29B95}"/>
              </a:ext>
            </a:extLst>
          </p:cNvPr>
          <p:cNvSpPr/>
          <p:nvPr/>
        </p:nvSpPr>
        <p:spPr>
          <a:xfrm>
            <a:off x="7547373" y="1201063"/>
            <a:ext cx="4372269" cy="612860"/>
          </a:xfrm>
          <a:prstGeom prst="rect">
            <a:avLst/>
          </a:prstGeom>
        </p:spPr>
        <p:txBody>
          <a:bodyPr wrap="square" lIns="182880">
            <a:spAutoFit/>
          </a:bodyPr>
          <a:lstStyle/>
          <a:p>
            <a:pPr>
              <a:lnSpc>
                <a:spcPct val="115000"/>
              </a:lnSpc>
            </a:pPr>
            <a:r>
              <a:rPr lang="en-US" sz="1000" dirty="0">
                <a:solidFill>
                  <a:srgbClr val="333333"/>
                </a:solidFill>
                <a:latin typeface="Calibri" panose="020F0502020204030204" pitchFamily="34" charset="0"/>
              </a:rPr>
              <a:t>What are key characteristics of this portfolio in how they approach their work, responsibilities and leadership. What is your company’s best value proposition to focus on with this persona?</a:t>
            </a:r>
          </a:p>
        </p:txBody>
      </p:sp>
      <p:sp>
        <p:nvSpPr>
          <p:cNvPr id="68" name="Rectangle 67">
            <a:extLst>
              <a:ext uri="{FF2B5EF4-FFF2-40B4-BE49-F238E27FC236}">
                <a16:creationId xmlns:a16="http://schemas.microsoft.com/office/drawing/2014/main" id="{1D136417-85FD-48C9-BCAB-D9E9CC53B538}"/>
              </a:ext>
            </a:extLst>
          </p:cNvPr>
          <p:cNvSpPr/>
          <p:nvPr/>
        </p:nvSpPr>
        <p:spPr>
          <a:xfrm>
            <a:off x="262572" y="4656043"/>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E020FAB-B578-46C8-8B60-602A787D1ACF}"/>
              </a:ext>
            </a:extLst>
          </p:cNvPr>
          <p:cNvSpPr/>
          <p:nvPr/>
        </p:nvSpPr>
        <p:spPr>
          <a:xfrm>
            <a:off x="624436" y="4656043"/>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F7255AC9-203B-4A0D-BDBE-AF71D054775D}"/>
              </a:ext>
            </a:extLst>
          </p:cNvPr>
          <p:cNvSpPr/>
          <p:nvPr/>
        </p:nvSpPr>
        <p:spPr>
          <a:xfrm>
            <a:off x="986300" y="4656043"/>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50B49428-B64F-4CF3-B593-C8E28DCFE11D}"/>
              </a:ext>
            </a:extLst>
          </p:cNvPr>
          <p:cNvSpPr/>
          <p:nvPr/>
        </p:nvSpPr>
        <p:spPr>
          <a:xfrm>
            <a:off x="1348164" y="4656043"/>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0906B288-C40F-48E9-9FC5-8693DAB3DFB7}"/>
              </a:ext>
            </a:extLst>
          </p:cNvPr>
          <p:cNvSpPr/>
          <p:nvPr/>
        </p:nvSpPr>
        <p:spPr>
          <a:xfrm>
            <a:off x="1710028" y="4656043"/>
            <a:ext cx="352638" cy="17509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E7E943A-3B87-4DD7-9C44-5C7FAFFFFCC2}"/>
              </a:ext>
            </a:extLst>
          </p:cNvPr>
          <p:cNvSpPr/>
          <p:nvPr/>
        </p:nvSpPr>
        <p:spPr>
          <a:xfrm>
            <a:off x="2081829" y="4656043"/>
            <a:ext cx="352638" cy="1750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5E00BB61-5929-4AF9-A84D-B6CCEBE4B0B2}"/>
              </a:ext>
            </a:extLst>
          </p:cNvPr>
          <p:cNvSpPr txBox="1"/>
          <p:nvPr/>
        </p:nvSpPr>
        <p:spPr>
          <a:xfrm>
            <a:off x="185471" y="4443072"/>
            <a:ext cx="1339012" cy="261610"/>
          </a:xfrm>
          <a:prstGeom prst="rect">
            <a:avLst/>
          </a:prstGeom>
          <a:noFill/>
        </p:spPr>
        <p:txBody>
          <a:bodyPr wrap="square" rtlCol="0">
            <a:spAutoFit/>
          </a:bodyPr>
          <a:lstStyle/>
          <a:p>
            <a:r>
              <a:rPr lang="en-US" sz="1050"/>
              <a:t>Non-Technical</a:t>
            </a:r>
          </a:p>
        </p:txBody>
      </p:sp>
      <p:sp>
        <p:nvSpPr>
          <p:cNvPr id="83" name="TextBox 82">
            <a:extLst>
              <a:ext uri="{FF2B5EF4-FFF2-40B4-BE49-F238E27FC236}">
                <a16:creationId xmlns:a16="http://schemas.microsoft.com/office/drawing/2014/main" id="{3899BCB8-0A0F-419F-85AA-2760620CF853}"/>
              </a:ext>
            </a:extLst>
          </p:cNvPr>
          <p:cNvSpPr txBox="1"/>
          <p:nvPr/>
        </p:nvSpPr>
        <p:spPr>
          <a:xfrm>
            <a:off x="1162619" y="4443072"/>
            <a:ext cx="1339012" cy="261610"/>
          </a:xfrm>
          <a:prstGeom prst="rect">
            <a:avLst/>
          </a:prstGeom>
          <a:noFill/>
        </p:spPr>
        <p:txBody>
          <a:bodyPr wrap="square" rtlCol="0">
            <a:spAutoFit/>
          </a:bodyPr>
          <a:lstStyle/>
          <a:p>
            <a:pPr algn="r"/>
            <a:r>
              <a:rPr lang="en-US" sz="1050"/>
              <a:t>Very Technical</a:t>
            </a:r>
          </a:p>
        </p:txBody>
      </p:sp>
      <p:sp>
        <p:nvSpPr>
          <p:cNvPr id="105" name="Rectangle 104">
            <a:extLst>
              <a:ext uri="{FF2B5EF4-FFF2-40B4-BE49-F238E27FC236}">
                <a16:creationId xmlns:a16="http://schemas.microsoft.com/office/drawing/2014/main" id="{61FBD68C-3CC2-4846-8200-7542FFA82089}"/>
              </a:ext>
            </a:extLst>
          </p:cNvPr>
          <p:cNvSpPr/>
          <p:nvPr/>
        </p:nvSpPr>
        <p:spPr>
          <a:xfrm>
            <a:off x="7547374" y="3978587"/>
            <a:ext cx="4358094" cy="789832"/>
          </a:xfrm>
          <a:prstGeom prst="rect">
            <a:avLst/>
          </a:prstGeom>
        </p:spPr>
        <p:txBody>
          <a:bodyPr wrap="square" lIns="182880">
            <a:spAutoFit/>
          </a:bodyPr>
          <a:lstStyle/>
          <a:p>
            <a:pPr>
              <a:lnSpc>
                <a:spcPct val="115000"/>
              </a:lnSpc>
            </a:pPr>
            <a:r>
              <a:rPr lang="en-US" sz="1000" dirty="0">
                <a:solidFill>
                  <a:srgbClr val="333333"/>
                </a:solidFill>
                <a:latin typeface="Calibri" panose="020F0502020204030204" pitchFamily="34" charset="0"/>
              </a:rPr>
              <a:t>Why does _________ matter to this person? For example: If this persona represents an IT leader and your company offers cloud consulting, what is it that matters most to this persona with respect to their ability to support major initiatives as efficiently as possible?</a:t>
            </a:r>
          </a:p>
        </p:txBody>
      </p:sp>
      <p:sp>
        <p:nvSpPr>
          <p:cNvPr id="4" name="TextBox 3">
            <a:extLst>
              <a:ext uri="{FF2B5EF4-FFF2-40B4-BE49-F238E27FC236}">
                <a16:creationId xmlns:a16="http://schemas.microsoft.com/office/drawing/2014/main" id="{081E93C6-6001-40A0-B981-F75FC4BEA280}"/>
              </a:ext>
            </a:extLst>
          </p:cNvPr>
          <p:cNvSpPr txBox="1"/>
          <p:nvPr/>
        </p:nvSpPr>
        <p:spPr>
          <a:xfrm>
            <a:off x="9790980" y="6449370"/>
            <a:ext cx="2128655" cy="338554"/>
          </a:xfrm>
          <a:prstGeom prst="rect">
            <a:avLst/>
          </a:prstGeom>
          <a:noFill/>
        </p:spPr>
        <p:txBody>
          <a:bodyPr wrap="square" rtlCol="0">
            <a:spAutoFit/>
          </a:bodyPr>
          <a:lstStyle/>
          <a:p>
            <a:r>
              <a:rPr lang="en-US" sz="1600"/>
              <a:t>D-M = Decision-Maker</a:t>
            </a:r>
          </a:p>
        </p:txBody>
      </p:sp>
      <p:sp>
        <p:nvSpPr>
          <p:cNvPr id="69" name="Rectangle: Rounded Corners 68">
            <a:extLst>
              <a:ext uri="{FF2B5EF4-FFF2-40B4-BE49-F238E27FC236}">
                <a16:creationId xmlns:a16="http://schemas.microsoft.com/office/drawing/2014/main" id="{60ED9A0C-E848-4D83-8E82-3B7F9A0A8FEE}"/>
              </a:ext>
            </a:extLst>
          </p:cNvPr>
          <p:cNvSpPr/>
          <p:nvPr/>
        </p:nvSpPr>
        <p:spPr>
          <a:xfrm>
            <a:off x="262572" y="4928412"/>
            <a:ext cx="2139309" cy="156159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lstStyle/>
          <a:p>
            <a:pPr marL="58738" lvl="1"/>
            <a:r>
              <a:rPr lang="en-US" sz="1100" b="1" dirty="0">
                <a:solidFill>
                  <a:schemeClr val="accent2"/>
                </a:solidFill>
              </a:rPr>
              <a:t>EXPERIENCE</a:t>
            </a:r>
          </a:p>
          <a:p>
            <a:pPr marL="230188" lvl="1" indent="-171450">
              <a:buFont typeface="Arial" panose="020B0604020202020204" pitchFamily="34" charset="0"/>
              <a:buChar char="•"/>
            </a:pPr>
            <a:r>
              <a:rPr lang="en-US" sz="1000" dirty="0">
                <a:solidFill>
                  <a:schemeClr val="tx1"/>
                </a:solidFill>
              </a:rPr>
              <a:t>Experience in Product Management and bringing new solutions to market. </a:t>
            </a:r>
          </a:p>
          <a:p>
            <a:pPr marL="230188" lvl="1" indent="-171450">
              <a:buFont typeface="Arial" panose="020B0604020202020204" pitchFamily="34" charset="0"/>
              <a:buChar char="•"/>
            </a:pPr>
            <a:r>
              <a:rPr lang="en-US" sz="1000" dirty="0">
                <a:solidFill>
                  <a:schemeClr val="tx1"/>
                </a:solidFill>
              </a:rPr>
              <a:t>Experience in Technical Consulting, Implementation and Managed Services.</a:t>
            </a:r>
          </a:p>
          <a:p>
            <a:pPr marL="230188" lvl="1" indent="-171450">
              <a:buFont typeface="Arial" panose="020B0604020202020204" pitchFamily="34" charset="0"/>
              <a:buChar char="•"/>
            </a:pPr>
            <a:endParaRPr lang="en-US" sz="1000" dirty="0">
              <a:solidFill>
                <a:schemeClr val="tx1"/>
              </a:solidFill>
            </a:endParaRPr>
          </a:p>
        </p:txBody>
      </p:sp>
    </p:spTree>
    <p:extLst>
      <p:ext uri="{BB962C8B-B14F-4D97-AF65-F5344CB8AC3E}">
        <p14:creationId xmlns:p14="http://schemas.microsoft.com/office/powerpoint/2010/main" val="370650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3F9C92A9-2BFE-48A3-9B8D-801ADFCD25A4}"/>
              </a:ext>
            </a:extLst>
          </p:cNvPr>
          <p:cNvSpPr/>
          <p:nvPr/>
        </p:nvSpPr>
        <p:spPr>
          <a:xfrm>
            <a:off x="250" y="6170173"/>
            <a:ext cx="1625143" cy="613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Rectangle 54">
            <a:extLst>
              <a:ext uri="{FF2B5EF4-FFF2-40B4-BE49-F238E27FC236}">
                <a16:creationId xmlns:a16="http://schemas.microsoft.com/office/drawing/2014/main" id="{82B7ACB1-18F4-4CE3-853E-E1D35654BDDB}"/>
              </a:ext>
            </a:extLst>
          </p:cNvPr>
          <p:cNvSpPr/>
          <p:nvPr/>
        </p:nvSpPr>
        <p:spPr>
          <a:xfrm>
            <a:off x="411490" y="5610060"/>
            <a:ext cx="11306904" cy="1134122"/>
          </a:xfrm>
          <a:prstGeom prst="rect">
            <a:avLst/>
          </a:prstGeom>
          <a:solidFill>
            <a:srgbClr val="D5EDFF"/>
          </a:solidFill>
          <a:ln>
            <a:solidFill>
              <a:srgbClr val="EDE4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83273D46-F331-4D85-9D72-100B10CB722E}"/>
              </a:ext>
            </a:extLst>
          </p:cNvPr>
          <p:cNvSpPr/>
          <p:nvPr/>
        </p:nvSpPr>
        <p:spPr>
          <a:xfrm>
            <a:off x="411490" y="2797570"/>
            <a:ext cx="11306904" cy="2543916"/>
          </a:xfrm>
          <a:prstGeom prst="rect">
            <a:avLst/>
          </a:prstGeom>
          <a:solidFill>
            <a:srgbClr val="D5EDFF"/>
          </a:solidFill>
          <a:ln>
            <a:solidFill>
              <a:srgbClr val="EDE4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4483417-E933-43E6-9F10-168D1DB314C3}"/>
              </a:ext>
            </a:extLst>
          </p:cNvPr>
          <p:cNvSpPr/>
          <p:nvPr/>
        </p:nvSpPr>
        <p:spPr>
          <a:xfrm>
            <a:off x="7201965" y="1842551"/>
            <a:ext cx="1189633" cy="3702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t>DECISION-MAKER</a:t>
            </a:r>
          </a:p>
        </p:txBody>
      </p:sp>
      <p:sp>
        <p:nvSpPr>
          <p:cNvPr id="5" name="Rectangle 4">
            <a:extLst>
              <a:ext uri="{FF2B5EF4-FFF2-40B4-BE49-F238E27FC236}">
                <a16:creationId xmlns:a16="http://schemas.microsoft.com/office/drawing/2014/main" id="{64FB49EF-CB7B-4189-8882-DB90B8D731B7}"/>
              </a:ext>
            </a:extLst>
          </p:cNvPr>
          <p:cNvSpPr/>
          <p:nvPr/>
        </p:nvSpPr>
        <p:spPr>
          <a:xfrm>
            <a:off x="9677" y="820838"/>
            <a:ext cx="6214063" cy="613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9" name="Group 28">
            <a:extLst>
              <a:ext uri="{FF2B5EF4-FFF2-40B4-BE49-F238E27FC236}">
                <a16:creationId xmlns:a16="http://schemas.microsoft.com/office/drawing/2014/main" id="{CDFB2433-29B8-400F-A90C-CF95AC089886}"/>
              </a:ext>
            </a:extLst>
          </p:cNvPr>
          <p:cNvGrpSpPr/>
          <p:nvPr/>
        </p:nvGrpSpPr>
        <p:grpSpPr>
          <a:xfrm>
            <a:off x="423545" y="471206"/>
            <a:ext cx="1201849" cy="1737604"/>
            <a:chOff x="971371" y="678991"/>
            <a:chExt cx="1201849" cy="1737604"/>
          </a:xfrm>
        </p:grpSpPr>
        <p:pic>
          <p:nvPicPr>
            <p:cNvPr id="7" name="Picture 2" descr="Image result for brad pitt images">
              <a:extLst>
                <a:ext uri="{FF2B5EF4-FFF2-40B4-BE49-F238E27FC236}">
                  <a16:creationId xmlns:a16="http://schemas.microsoft.com/office/drawing/2014/main" id="{FC9662D0-C5D8-422B-A8CD-CE32786972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641" t="5694" r="21735" b="25332"/>
            <a:stretch/>
          </p:blipFill>
          <p:spPr bwMode="auto">
            <a:xfrm>
              <a:off x="971371" y="678991"/>
              <a:ext cx="1201848" cy="136736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ADFAB314-6EA8-472A-8128-845B96FE2FAE}"/>
                </a:ext>
              </a:extLst>
            </p:cNvPr>
            <p:cNvSpPr/>
            <p:nvPr/>
          </p:nvSpPr>
          <p:spPr>
            <a:xfrm>
              <a:off x="971372" y="2046355"/>
              <a:ext cx="1201848" cy="3702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t>D-M/INFLUENCER</a:t>
              </a:r>
            </a:p>
          </p:txBody>
        </p:sp>
      </p:grpSp>
      <p:sp>
        <p:nvSpPr>
          <p:cNvPr id="12" name="Rectangle 11">
            <a:extLst>
              <a:ext uri="{FF2B5EF4-FFF2-40B4-BE49-F238E27FC236}">
                <a16:creationId xmlns:a16="http://schemas.microsoft.com/office/drawing/2014/main" id="{17FDA932-D6E9-43B3-AFC5-1D7CAF919CB8}"/>
              </a:ext>
            </a:extLst>
          </p:cNvPr>
          <p:cNvSpPr/>
          <p:nvPr/>
        </p:nvSpPr>
        <p:spPr>
          <a:xfrm>
            <a:off x="4950460" y="1837945"/>
            <a:ext cx="1191970" cy="3702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t>DECISION-MAKER</a:t>
            </a:r>
          </a:p>
        </p:txBody>
      </p:sp>
      <p:cxnSp>
        <p:nvCxnSpPr>
          <p:cNvPr id="25" name="Straight Connector 24">
            <a:extLst>
              <a:ext uri="{FF2B5EF4-FFF2-40B4-BE49-F238E27FC236}">
                <a16:creationId xmlns:a16="http://schemas.microsoft.com/office/drawing/2014/main" id="{FE952C50-E903-4A71-AC08-73C2FCA52E03}"/>
              </a:ext>
            </a:extLst>
          </p:cNvPr>
          <p:cNvCxnSpPr/>
          <p:nvPr/>
        </p:nvCxnSpPr>
        <p:spPr>
          <a:xfrm>
            <a:off x="2682240" y="232955"/>
            <a:ext cx="0" cy="64922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548AA4E-3D14-4071-8238-D8E3079E3C98}"/>
              </a:ext>
            </a:extLst>
          </p:cNvPr>
          <p:cNvCxnSpPr/>
          <p:nvPr/>
        </p:nvCxnSpPr>
        <p:spPr>
          <a:xfrm>
            <a:off x="4950460" y="232955"/>
            <a:ext cx="0" cy="64922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528B00-4C1C-4FB7-B641-9C13D0A2DEFC}"/>
              </a:ext>
            </a:extLst>
          </p:cNvPr>
          <p:cNvCxnSpPr/>
          <p:nvPr/>
        </p:nvCxnSpPr>
        <p:spPr>
          <a:xfrm>
            <a:off x="7199630" y="232955"/>
            <a:ext cx="0" cy="64922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050D8C6-3CEF-4A3F-80FF-1DA61903AEB9}"/>
              </a:ext>
            </a:extLst>
          </p:cNvPr>
          <p:cNvCxnSpPr/>
          <p:nvPr/>
        </p:nvCxnSpPr>
        <p:spPr>
          <a:xfrm>
            <a:off x="9458325" y="232955"/>
            <a:ext cx="0" cy="649224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4F8E8717-9427-4398-B3AA-9F507AD59A46}"/>
              </a:ext>
            </a:extLst>
          </p:cNvPr>
          <p:cNvSpPr/>
          <p:nvPr/>
        </p:nvSpPr>
        <p:spPr>
          <a:xfrm>
            <a:off x="423545" y="168951"/>
            <a:ext cx="2258695" cy="269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2"/>
                </a:solidFill>
              </a:rPr>
              <a:t>PERSONA 1</a:t>
            </a:r>
          </a:p>
        </p:txBody>
      </p:sp>
      <p:sp>
        <p:nvSpPr>
          <p:cNvPr id="35" name="Rectangle 34">
            <a:extLst>
              <a:ext uri="{FF2B5EF4-FFF2-40B4-BE49-F238E27FC236}">
                <a16:creationId xmlns:a16="http://schemas.microsoft.com/office/drawing/2014/main" id="{3E869DFE-55BD-4A07-8B33-3ED687CFF483}"/>
              </a:ext>
            </a:extLst>
          </p:cNvPr>
          <p:cNvSpPr/>
          <p:nvPr/>
        </p:nvSpPr>
        <p:spPr>
          <a:xfrm>
            <a:off x="1543095" y="730574"/>
            <a:ext cx="1057230" cy="1015663"/>
          </a:xfrm>
          <a:prstGeom prst="rect">
            <a:avLst/>
          </a:prstGeom>
        </p:spPr>
        <p:txBody>
          <a:bodyPr wrap="square">
            <a:spAutoFit/>
          </a:bodyPr>
          <a:lstStyle/>
          <a:p>
            <a:pPr marL="58738" lvl="1"/>
            <a:r>
              <a:rPr lang="en-US" sz="1000" b="1"/>
              <a:t>RELENTLESS FOCUS ON BRINGING THE RIGHT SOLUTIONS TO MARKET</a:t>
            </a:r>
          </a:p>
        </p:txBody>
      </p:sp>
      <p:sp>
        <p:nvSpPr>
          <p:cNvPr id="36" name="Rectangle 35">
            <a:extLst>
              <a:ext uri="{FF2B5EF4-FFF2-40B4-BE49-F238E27FC236}">
                <a16:creationId xmlns:a16="http://schemas.microsoft.com/office/drawing/2014/main" id="{E63DA753-DE1C-4E84-8F46-649C8B4F4C1F}"/>
              </a:ext>
            </a:extLst>
          </p:cNvPr>
          <p:cNvSpPr/>
          <p:nvPr/>
        </p:nvSpPr>
        <p:spPr>
          <a:xfrm>
            <a:off x="2682240" y="168951"/>
            <a:ext cx="2258695" cy="269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2"/>
                </a:solidFill>
              </a:rPr>
              <a:t>PERSONA 2</a:t>
            </a:r>
          </a:p>
        </p:txBody>
      </p:sp>
      <p:sp>
        <p:nvSpPr>
          <p:cNvPr id="37" name="Rectangle 36">
            <a:extLst>
              <a:ext uri="{FF2B5EF4-FFF2-40B4-BE49-F238E27FC236}">
                <a16:creationId xmlns:a16="http://schemas.microsoft.com/office/drawing/2014/main" id="{B2AA6C47-4DBA-400B-9436-832755038F62}"/>
              </a:ext>
            </a:extLst>
          </p:cNvPr>
          <p:cNvSpPr/>
          <p:nvPr/>
        </p:nvSpPr>
        <p:spPr>
          <a:xfrm>
            <a:off x="4940935" y="168951"/>
            <a:ext cx="2258695" cy="269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2"/>
                </a:solidFill>
              </a:rPr>
              <a:t>PERSONA 3</a:t>
            </a:r>
          </a:p>
        </p:txBody>
      </p:sp>
      <p:sp>
        <p:nvSpPr>
          <p:cNvPr id="41" name="Rectangle 40">
            <a:extLst>
              <a:ext uri="{FF2B5EF4-FFF2-40B4-BE49-F238E27FC236}">
                <a16:creationId xmlns:a16="http://schemas.microsoft.com/office/drawing/2014/main" id="{33EC139D-C818-4AB6-98ED-28DB55FE2305}"/>
              </a:ext>
            </a:extLst>
          </p:cNvPr>
          <p:cNvSpPr/>
          <p:nvPr/>
        </p:nvSpPr>
        <p:spPr>
          <a:xfrm>
            <a:off x="2689226" y="1847497"/>
            <a:ext cx="1198002" cy="3702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t>DECISION-MAKER</a:t>
            </a:r>
          </a:p>
        </p:txBody>
      </p:sp>
      <p:sp>
        <p:nvSpPr>
          <p:cNvPr id="42" name="Rectangle 41">
            <a:extLst>
              <a:ext uri="{FF2B5EF4-FFF2-40B4-BE49-F238E27FC236}">
                <a16:creationId xmlns:a16="http://schemas.microsoft.com/office/drawing/2014/main" id="{B136329B-0BDF-4713-BB1C-8A0EF0A93AB1}"/>
              </a:ext>
            </a:extLst>
          </p:cNvPr>
          <p:cNvSpPr/>
          <p:nvPr/>
        </p:nvSpPr>
        <p:spPr>
          <a:xfrm>
            <a:off x="3821585" y="730574"/>
            <a:ext cx="1060704" cy="707886"/>
          </a:xfrm>
          <a:prstGeom prst="rect">
            <a:avLst/>
          </a:prstGeom>
        </p:spPr>
        <p:txBody>
          <a:bodyPr wrap="square">
            <a:spAutoFit/>
          </a:bodyPr>
          <a:lstStyle/>
          <a:p>
            <a:pPr marL="58738" lvl="1"/>
            <a:r>
              <a:rPr lang="en-US" sz="1000" b="1" dirty="0"/>
              <a:t>CORE MESSAGE ABOUT THIS PERSONA</a:t>
            </a:r>
          </a:p>
        </p:txBody>
      </p:sp>
      <p:sp>
        <p:nvSpPr>
          <p:cNvPr id="46" name="Rectangle 45">
            <a:extLst>
              <a:ext uri="{FF2B5EF4-FFF2-40B4-BE49-F238E27FC236}">
                <a16:creationId xmlns:a16="http://schemas.microsoft.com/office/drawing/2014/main" id="{DA124FCD-231E-41F0-98AE-AEFE5A60780E}"/>
              </a:ext>
            </a:extLst>
          </p:cNvPr>
          <p:cNvSpPr/>
          <p:nvPr/>
        </p:nvSpPr>
        <p:spPr>
          <a:xfrm>
            <a:off x="7200317" y="168951"/>
            <a:ext cx="2258695" cy="269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2"/>
                </a:solidFill>
              </a:rPr>
              <a:t>PERSONA 4</a:t>
            </a:r>
          </a:p>
        </p:txBody>
      </p:sp>
      <p:sp>
        <p:nvSpPr>
          <p:cNvPr id="47" name="Rectangle 46">
            <a:extLst>
              <a:ext uri="{FF2B5EF4-FFF2-40B4-BE49-F238E27FC236}">
                <a16:creationId xmlns:a16="http://schemas.microsoft.com/office/drawing/2014/main" id="{37CCA7A5-3F17-43D5-A909-BD0D026C58D2}"/>
              </a:ext>
            </a:extLst>
          </p:cNvPr>
          <p:cNvSpPr/>
          <p:nvPr/>
        </p:nvSpPr>
        <p:spPr>
          <a:xfrm>
            <a:off x="9459699" y="168951"/>
            <a:ext cx="2258695" cy="269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2"/>
                </a:solidFill>
              </a:rPr>
              <a:t>PERSONA 5</a:t>
            </a:r>
          </a:p>
        </p:txBody>
      </p:sp>
      <p:sp>
        <p:nvSpPr>
          <p:cNvPr id="48" name="Rectangle 47">
            <a:extLst>
              <a:ext uri="{FF2B5EF4-FFF2-40B4-BE49-F238E27FC236}">
                <a16:creationId xmlns:a16="http://schemas.microsoft.com/office/drawing/2014/main" id="{14611953-462E-4782-8F3F-89AFD132C997}"/>
              </a:ext>
            </a:extLst>
          </p:cNvPr>
          <p:cNvSpPr/>
          <p:nvPr/>
        </p:nvSpPr>
        <p:spPr>
          <a:xfrm>
            <a:off x="6070283" y="730574"/>
            <a:ext cx="1060704" cy="553998"/>
          </a:xfrm>
          <a:prstGeom prst="rect">
            <a:avLst/>
          </a:prstGeom>
        </p:spPr>
        <p:txBody>
          <a:bodyPr wrap="square" rIns="0">
            <a:spAutoFit/>
          </a:bodyPr>
          <a:lstStyle/>
          <a:p>
            <a:pPr marL="58738" lvl="1"/>
            <a:r>
              <a:rPr lang="en-US" sz="1000" b="1" dirty="0"/>
              <a:t>CORE MESSAGE ABOUT THIS PERSONA</a:t>
            </a:r>
          </a:p>
        </p:txBody>
      </p:sp>
      <p:sp>
        <p:nvSpPr>
          <p:cNvPr id="49" name="Rectangle 48">
            <a:extLst>
              <a:ext uri="{FF2B5EF4-FFF2-40B4-BE49-F238E27FC236}">
                <a16:creationId xmlns:a16="http://schemas.microsoft.com/office/drawing/2014/main" id="{EEC6959E-22BD-46BA-93B1-1D0C44987319}"/>
              </a:ext>
            </a:extLst>
          </p:cNvPr>
          <p:cNvSpPr/>
          <p:nvPr/>
        </p:nvSpPr>
        <p:spPr>
          <a:xfrm>
            <a:off x="8322808" y="740283"/>
            <a:ext cx="1189633" cy="553998"/>
          </a:xfrm>
          <a:prstGeom prst="rect">
            <a:avLst/>
          </a:prstGeom>
        </p:spPr>
        <p:txBody>
          <a:bodyPr wrap="square">
            <a:spAutoFit/>
          </a:bodyPr>
          <a:lstStyle/>
          <a:p>
            <a:pPr marL="58738" lvl="1"/>
            <a:r>
              <a:rPr lang="en-US" sz="1000" b="1" dirty="0"/>
              <a:t>CORE MESSAGE ABOUT THIS PERSONA</a:t>
            </a:r>
          </a:p>
        </p:txBody>
      </p:sp>
      <p:sp>
        <p:nvSpPr>
          <p:cNvPr id="53" name="Rectangle 52">
            <a:extLst>
              <a:ext uri="{FF2B5EF4-FFF2-40B4-BE49-F238E27FC236}">
                <a16:creationId xmlns:a16="http://schemas.microsoft.com/office/drawing/2014/main" id="{DA14B63B-6650-48A0-AD6F-1A5BDD17F259}"/>
              </a:ext>
            </a:extLst>
          </p:cNvPr>
          <p:cNvSpPr/>
          <p:nvPr/>
        </p:nvSpPr>
        <p:spPr>
          <a:xfrm>
            <a:off x="9468751" y="1857562"/>
            <a:ext cx="1202063" cy="3702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t>D-M/INFLUENCER</a:t>
            </a:r>
          </a:p>
        </p:txBody>
      </p:sp>
      <p:sp>
        <p:nvSpPr>
          <p:cNvPr id="54" name="Rectangle 53">
            <a:extLst>
              <a:ext uri="{FF2B5EF4-FFF2-40B4-BE49-F238E27FC236}">
                <a16:creationId xmlns:a16="http://schemas.microsoft.com/office/drawing/2014/main" id="{A6D3923E-ECEE-4D0C-9287-57AFE23F1AA5}"/>
              </a:ext>
            </a:extLst>
          </p:cNvPr>
          <p:cNvSpPr/>
          <p:nvPr/>
        </p:nvSpPr>
        <p:spPr>
          <a:xfrm>
            <a:off x="10587178" y="735127"/>
            <a:ext cx="1060704" cy="707886"/>
          </a:xfrm>
          <a:prstGeom prst="rect">
            <a:avLst/>
          </a:prstGeom>
        </p:spPr>
        <p:txBody>
          <a:bodyPr wrap="square">
            <a:spAutoFit/>
          </a:bodyPr>
          <a:lstStyle/>
          <a:p>
            <a:pPr marL="58738" lvl="1"/>
            <a:r>
              <a:rPr lang="en-US" sz="1000" b="1" dirty="0"/>
              <a:t>CORE MESSAGE ABOUT THIS PERSONA</a:t>
            </a:r>
          </a:p>
        </p:txBody>
      </p:sp>
      <p:cxnSp>
        <p:nvCxnSpPr>
          <p:cNvPr id="56" name="Straight Connector 55">
            <a:extLst>
              <a:ext uri="{FF2B5EF4-FFF2-40B4-BE49-F238E27FC236}">
                <a16:creationId xmlns:a16="http://schemas.microsoft.com/office/drawing/2014/main" id="{ECEFCB36-309B-418C-A627-F84DE1478D5A}"/>
              </a:ext>
            </a:extLst>
          </p:cNvPr>
          <p:cNvCxnSpPr/>
          <p:nvPr/>
        </p:nvCxnSpPr>
        <p:spPr>
          <a:xfrm>
            <a:off x="423545" y="465902"/>
            <a:ext cx="11294849"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5D6F7F73-09DC-4E4B-884E-B8121E8118C4}"/>
              </a:ext>
            </a:extLst>
          </p:cNvPr>
          <p:cNvSpPr/>
          <p:nvPr/>
        </p:nvSpPr>
        <p:spPr>
          <a:xfrm>
            <a:off x="411490" y="2360773"/>
            <a:ext cx="183652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rgbClr val="0070C0"/>
                </a:solidFill>
              </a:rPr>
              <a:t>Questions you can ask at first engagement:</a:t>
            </a:r>
          </a:p>
        </p:txBody>
      </p:sp>
      <p:sp>
        <p:nvSpPr>
          <p:cNvPr id="58" name="Rectangle 57">
            <a:extLst>
              <a:ext uri="{FF2B5EF4-FFF2-40B4-BE49-F238E27FC236}">
                <a16:creationId xmlns:a16="http://schemas.microsoft.com/office/drawing/2014/main" id="{5E9B421A-3195-4B5F-82F5-E1657D298ACA}"/>
              </a:ext>
            </a:extLst>
          </p:cNvPr>
          <p:cNvSpPr/>
          <p:nvPr/>
        </p:nvSpPr>
        <p:spPr>
          <a:xfrm>
            <a:off x="2697935" y="2360773"/>
            <a:ext cx="183652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rgbClr val="0070C0"/>
                </a:solidFill>
              </a:rPr>
              <a:t>Questions you can ask at first engagement:</a:t>
            </a:r>
          </a:p>
        </p:txBody>
      </p:sp>
      <p:sp>
        <p:nvSpPr>
          <p:cNvPr id="59" name="Rectangle 58">
            <a:extLst>
              <a:ext uri="{FF2B5EF4-FFF2-40B4-BE49-F238E27FC236}">
                <a16:creationId xmlns:a16="http://schemas.microsoft.com/office/drawing/2014/main" id="{3FCC7EA4-E852-44DC-9EE2-12C2636306B6}"/>
              </a:ext>
            </a:extLst>
          </p:cNvPr>
          <p:cNvSpPr/>
          <p:nvPr/>
        </p:nvSpPr>
        <p:spPr>
          <a:xfrm>
            <a:off x="4939562" y="2360773"/>
            <a:ext cx="183652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rgbClr val="0070C0"/>
                </a:solidFill>
              </a:rPr>
              <a:t>Questions you can ask at first engagement:</a:t>
            </a:r>
          </a:p>
        </p:txBody>
      </p:sp>
      <p:sp>
        <p:nvSpPr>
          <p:cNvPr id="60" name="Rectangle 59">
            <a:extLst>
              <a:ext uri="{FF2B5EF4-FFF2-40B4-BE49-F238E27FC236}">
                <a16:creationId xmlns:a16="http://schemas.microsoft.com/office/drawing/2014/main" id="{EE207746-0B35-4E77-AFCB-70DED3FA5EE4}"/>
              </a:ext>
            </a:extLst>
          </p:cNvPr>
          <p:cNvSpPr/>
          <p:nvPr/>
        </p:nvSpPr>
        <p:spPr>
          <a:xfrm>
            <a:off x="7181189" y="2360773"/>
            <a:ext cx="183652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rgbClr val="0070C0"/>
                </a:solidFill>
              </a:rPr>
              <a:t>Questions you can ask at first engagement:</a:t>
            </a:r>
          </a:p>
        </p:txBody>
      </p:sp>
      <p:sp>
        <p:nvSpPr>
          <p:cNvPr id="61" name="Rectangle 60">
            <a:extLst>
              <a:ext uri="{FF2B5EF4-FFF2-40B4-BE49-F238E27FC236}">
                <a16:creationId xmlns:a16="http://schemas.microsoft.com/office/drawing/2014/main" id="{3DDC7D40-55B9-410D-825E-0889D29CA726}"/>
              </a:ext>
            </a:extLst>
          </p:cNvPr>
          <p:cNvSpPr/>
          <p:nvPr/>
        </p:nvSpPr>
        <p:spPr>
          <a:xfrm>
            <a:off x="9443925" y="2360773"/>
            <a:ext cx="183652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rgbClr val="0070C0"/>
                </a:solidFill>
              </a:rPr>
              <a:t>Questions you can ask at first engagement:</a:t>
            </a:r>
          </a:p>
        </p:txBody>
      </p:sp>
      <p:sp>
        <p:nvSpPr>
          <p:cNvPr id="63" name="TextBox 62">
            <a:extLst>
              <a:ext uri="{FF2B5EF4-FFF2-40B4-BE49-F238E27FC236}">
                <a16:creationId xmlns:a16="http://schemas.microsoft.com/office/drawing/2014/main" id="{F30EBE25-7A94-486B-AE50-7A9A320D013E}"/>
              </a:ext>
            </a:extLst>
          </p:cNvPr>
          <p:cNvSpPr txBox="1"/>
          <p:nvPr/>
        </p:nvSpPr>
        <p:spPr>
          <a:xfrm>
            <a:off x="451511" y="2865742"/>
            <a:ext cx="2214883" cy="70788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000"/>
            </a:lvl1pPr>
          </a:lstStyle>
          <a:p>
            <a:r>
              <a:rPr lang="en-US" dirty="0"/>
              <a:t>Add questions here that sales and partner sales teams can ask prospects and customers. Add any additional important guidance.</a:t>
            </a:r>
          </a:p>
        </p:txBody>
      </p:sp>
      <p:sp>
        <p:nvSpPr>
          <p:cNvPr id="64" name="TextBox 63">
            <a:extLst>
              <a:ext uri="{FF2B5EF4-FFF2-40B4-BE49-F238E27FC236}">
                <a16:creationId xmlns:a16="http://schemas.microsoft.com/office/drawing/2014/main" id="{B7CA6CD9-C738-4D03-960C-ED3081363260}"/>
              </a:ext>
            </a:extLst>
          </p:cNvPr>
          <p:cNvSpPr txBox="1"/>
          <p:nvPr/>
        </p:nvSpPr>
        <p:spPr>
          <a:xfrm>
            <a:off x="2703460" y="2865742"/>
            <a:ext cx="2214883" cy="70788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000"/>
            </a:lvl1pPr>
          </a:lstStyle>
          <a:p>
            <a:r>
              <a:rPr lang="en-US" dirty="0"/>
              <a:t>Add questions here that sales and partner sales teams can ask prospects and customers. Add any additional important guidance.</a:t>
            </a:r>
          </a:p>
        </p:txBody>
      </p:sp>
      <p:sp>
        <p:nvSpPr>
          <p:cNvPr id="65" name="TextBox 64">
            <a:extLst>
              <a:ext uri="{FF2B5EF4-FFF2-40B4-BE49-F238E27FC236}">
                <a16:creationId xmlns:a16="http://schemas.microsoft.com/office/drawing/2014/main" id="{B450A40E-4572-4AFB-B20B-05504F2F78B5}"/>
              </a:ext>
            </a:extLst>
          </p:cNvPr>
          <p:cNvSpPr txBox="1"/>
          <p:nvPr/>
        </p:nvSpPr>
        <p:spPr>
          <a:xfrm>
            <a:off x="4988558" y="2865742"/>
            <a:ext cx="2214883" cy="70788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000"/>
            </a:lvl1pPr>
          </a:lstStyle>
          <a:p>
            <a:r>
              <a:rPr lang="en-US" dirty="0"/>
              <a:t>Add questions here that sales and partner sales teams can ask prospects and customers. Add any additional important guidance.</a:t>
            </a:r>
          </a:p>
        </p:txBody>
      </p:sp>
      <p:sp>
        <p:nvSpPr>
          <p:cNvPr id="66" name="TextBox 65">
            <a:extLst>
              <a:ext uri="{FF2B5EF4-FFF2-40B4-BE49-F238E27FC236}">
                <a16:creationId xmlns:a16="http://schemas.microsoft.com/office/drawing/2014/main" id="{3B9DF7C8-5DC2-4F0E-8F09-20F0649AF470}"/>
              </a:ext>
            </a:extLst>
          </p:cNvPr>
          <p:cNvSpPr txBox="1"/>
          <p:nvPr/>
        </p:nvSpPr>
        <p:spPr>
          <a:xfrm>
            <a:off x="7231055" y="2865742"/>
            <a:ext cx="2214883" cy="70788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000"/>
            </a:lvl1pPr>
          </a:lstStyle>
          <a:p>
            <a:r>
              <a:rPr lang="en-US" dirty="0"/>
              <a:t>Add questions here that sales and partner sales teams can ask prospects and customers. Add any additional important guidance.</a:t>
            </a:r>
          </a:p>
        </p:txBody>
      </p:sp>
      <p:sp>
        <p:nvSpPr>
          <p:cNvPr id="67" name="TextBox 66">
            <a:extLst>
              <a:ext uri="{FF2B5EF4-FFF2-40B4-BE49-F238E27FC236}">
                <a16:creationId xmlns:a16="http://schemas.microsoft.com/office/drawing/2014/main" id="{FF8C9BF3-28DC-47C5-B4DB-8EC9BCAF4F47}"/>
              </a:ext>
            </a:extLst>
          </p:cNvPr>
          <p:cNvSpPr txBox="1"/>
          <p:nvPr/>
        </p:nvSpPr>
        <p:spPr>
          <a:xfrm>
            <a:off x="9469576" y="2865742"/>
            <a:ext cx="2214883" cy="707886"/>
          </a:xfrm>
          <a:prstGeom prst="rect">
            <a:avLst/>
          </a:prstGeom>
          <a:noFill/>
        </p:spPr>
        <p:txBody>
          <a:bodyPr wrap="square" rtlCol="0">
            <a:spAutoFit/>
          </a:bodyPr>
          <a:lstStyle/>
          <a:p>
            <a:pPr marL="171450" indent="-171450">
              <a:buFont typeface="Arial" panose="020B0604020202020204" pitchFamily="34" charset="0"/>
              <a:buChar char="•"/>
            </a:pPr>
            <a:r>
              <a:rPr lang="en-US" sz="1000" dirty="0"/>
              <a:t>Add questions here that sales and partner sales teams can ask prospects and customers. Add any additional important guidance.</a:t>
            </a:r>
          </a:p>
        </p:txBody>
      </p:sp>
      <p:sp>
        <p:nvSpPr>
          <p:cNvPr id="68" name="TextBox 67">
            <a:extLst>
              <a:ext uri="{FF2B5EF4-FFF2-40B4-BE49-F238E27FC236}">
                <a16:creationId xmlns:a16="http://schemas.microsoft.com/office/drawing/2014/main" id="{326EE319-9300-4FCE-A383-41DD0FCF5D64}"/>
              </a:ext>
            </a:extLst>
          </p:cNvPr>
          <p:cNvSpPr txBox="1"/>
          <p:nvPr/>
        </p:nvSpPr>
        <p:spPr>
          <a:xfrm>
            <a:off x="9480918" y="5610060"/>
            <a:ext cx="2214883"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t>Outline what perspectives,  information and resources to share.</a:t>
            </a:r>
          </a:p>
        </p:txBody>
      </p:sp>
      <p:sp>
        <p:nvSpPr>
          <p:cNvPr id="69" name="Rectangle 68">
            <a:extLst>
              <a:ext uri="{FF2B5EF4-FFF2-40B4-BE49-F238E27FC236}">
                <a16:creationId xmlns:a16="http://schemas.microsoft.com/office/drawing/2014/main" id="{39095FF3-06F8-4626-A167-0141A7FAF68B}"/>
              </a:ext>
            </a:extLst>
          </p:cNvPr>
          <p:cNvSpPr/>
          <p:nvPr/>
        </p:nvSpPr>
        <p:spPr>
          <a:xfrm>
            <a:off x="423545" y="5311848"/>
            <a:ext cx="2227271"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chemeClr val="accent2"/>
                </a:solidFill>
              </a:rPr>
              <a:t>Share:</a:t>
            </a:r>
          </a:p>
        </p:txBody>
      </p:sp>
      <p:sp>
        <p:nvSpPr>
          <p:cNvPr id="70" name="Rectangle 69">
            <a:extLst>
              <a:ext uri="{FF2B5EF4-FFF2-40B4-BE49-F238E27FC236}">
                <a16:creationId xmlns:a16="http://schemas.microsoft.com/office/drawing/2014/main" id="{63280ABC-4972-4D36-85EE-1DC22836EAA5}"/>
              </a:ext>
            </a:extLst>
          </p:cNvPr>
          <p:cNvSpPr/>
          <p:nvPr/>
        </p:nvSpPr>
        <p:spPr>
          <a:xfrm>
            <a:off x="2707130" y="5311848"/>
            <a:ext cx="2227271"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chemeClr val="accent2"/>
                </a:solidFill>
              </a:rPr>
              <a:t>Share:</a:t>
            </a:r>
          </a:p>
        </p:txBody>
      </p:sp>
      <p:sp>
        <p:nvSpPr>
          <p:cNvPr id="71" name="Rectangle 70">
            <a:extLst>
              <a:ext uri="{FF2B5EF4-FFF2-40B4-BE49-F238E27FC236}">
                <a16:creationId xmlns:a16="http://schemas.microsoft.com/office/drawing/2014/main" id="{FAF63A42-614B-494A-AC23-D4A3A41C57A0}"/>
              </a:ext>
            </a:extLst>
          </p:cNvPr>
          <p:cNvSpPr/>
          <p:nvPr/>
        </p:nvSpPr>
        <p:spPr>
          <a:xfrm>
            <a:off x="4969544" y="5311848"/>
            <a:ext cx="2227271"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chemeClr val="accent2"/>
                </a:solidFill>
              </a:rPr>
              <a:t>Share:</a:t>
            </a:r>
          </a:p>
        </p:txBody>
      </p:sp>
      <p:sp>
        <p:nvSpPr>
          <p:cNvPr id="72" name="Rectangle 71">
            <a:extLst>
              <a:ext uri="{FF2B5EF4-FFF2-40B4-BE49-F238E27FC236}">
                <a16:creationId xmlns:a16="http://schemas.microsoft.com/office/drawing/2014/main" id="{FFB2A866-DD11-40E6-BC76-CF312CA50C1C}"/>
              </a:ext>
            </a:extLst>
          </p:cNvPr>
          <p:cNvSpPr/>
          <p:nvPr/>
        </p:nvSpPr>
        <p:spPr>
          <a:xfrm>
            <a:off x="7212018" y="5311848"/>
            <a:ext cx="2227271"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chemeClr val="accent2"/>
                </a:solidFill>
              </a:rPr>
              <a:t>Share:</a:t>
            </a:r>
          </a:p>
        </p:txBody>
      </p:sp>
      <p:sp>
        <p:nvSpPr>
          <p:cNvPr id="73" name="Rectangle 72">
            <a:extLst>
              <a:ext uri="{FF2B5EF4-FFF2-40B4-BE49-F238E27FC236}">
                <a16:creationId xmlns:a16="http://schemas.microsoft.com/office/drawing/2014/main" id="{0BC06721-B854-4207-9176-FDA85AB54458}"/>
              </a:ext>
            </a:extLst>
          </p:cNvPr>
          <p:cNvSpPr/>
          <p:nvPr/>
        </p:nvSpPr>
        <p:spPr>
          <a:xfrm>
            <a:off x="9456845" y="5311848"/>
            <a:ext cx="2227271"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ctr"/>
          <a:lstStyle/>
          <a:p>
            <a:r>
              <a:rPr lang="en-US" sz="1200" b="1">
                <a:solidFill>
                  <a:schemeClr val="accent2"/>
                </a:solidFill>
              </a:rPr>
              <a:t>Share:</a:t>
            </a:r>
          </a:p>
        </p:txBody>
      </p:sp>
      <p:sp>
        <p:nvSpPr>
          <p:cNvPr id="74" name="TextBox 73">
            <a:extLst>
              <a:ext uri="{FF2B5EF4-FFF2-40B4-BE49-F238E27FC236}">
                <a16:creationId xmlns:a16="http://schemas.microsoft.com/office/drawing/2014/main" id="{CB6484F3-8C23-40C9-AF5C-64E1202BFAD7}"/>
              </a:ext>
            </a:extLst>
          </p:cNvPr>
          <p:cNvSpPr txBox="1"/>
          <p:nvPr/>
        </p:nvSpPr>
        <p:spPr>
          <a:xfrm>
            <a:off x="449801" y="5610060"/>
            <a:ext cx="2214883"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t>Outline what perspectives,  information and resources to share.</a:t>
            </a:r>
          </a:p>
        </p:txBody>
      </p:sp>
      <p:sp>
        <p:nvSpPr>
          <p:cNvPr id="75" name="TextBox 74">
            <a:extLst>
              <a:ext uri="{FF2B5EF4-FFF2-40B4-BE49-F238E27FC236}">
                <a16:creationId xmlns:a16="http://schemas.microsoft.com/office/drawing/2014/main" id="{7AB55AD7-1325-426A-9679-E899BE92732A}"/>
              </a:ext>
            </a:extLst>
          </p:cNvPr>
          <p:cNvSpPr txBox="1"/>
          <p:nvPr/>
        </p:nvSpPr>
        <p:spPr>
          <a:xfrm>
            <a:off x="2723236" y="5619594"/>
            <a:ext cx="2214883"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t>Outline what perspectives,  information and resources to share.</a:t>
            </a:r>
          </a:p>
        </p:txBody>
      </p:sp>
      <p:sp>
        <p:nvSpPr>
          <p:cNvPr id="76" name="TextBox 75">
            <a:extLst>
              <a:ext uri="{FF2B5EF4-FFF2-40B4-BE49-F238E27FC236}">
                <a16:creationId xmlns:a16="http://schemas.microsoft.com/office/drawing/2014/main" id="{97030F11-BDE5-4877-8497-9DEABF8D42EC}"/>
              </a:ext>
            </a:extLst>
          </p:cNvPr>
          <p:cNvSpPr txBox="1"/>
          <p:nvPr/>
        </p:nvSpPr>
        <p:spPr>
          <a:xfrm>
            <a:off x="4985411" y="5610059"/>
            <a:ext cx="2214883"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t>Outline what perspectives,  information and resources to share.</a:t>
            </a:r>
          </a:p>
        </p:txBody>
      </p:sp>
      <p:sp>
        <p:nvSpPr>
          <p:cNvPr id="77" name="TextBox 76">
            <a:extLst>
              <a:ext uri="{FF2B5EF4-FFF2-40B4-BE49-F238E27FC236}">
                <a16:creationId xmlns:a16="http://schemas.microsoft.com/office/drawing/2014/main" id="{194CE9B9-3C52-4256-94FC-489A48A66C3C}"/>
              </a:ext>
            </a:extLst>
          </p:cNvPr>
          <p:cNvSpPr txBox="1"/>
          <p:nvPr/>
        </p:nvSpPr>
        <p:spPr>
          <a:xfrm>
            <a:off x="7246998" y="5605808"/>
            <a:ext cx="2214883"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t>Outline what perspectives,  information and resources to share.</a:t>
            </a:r>
          </a:p>
        </p:txBody>
      </p:sp>
      <p:sp>
        <p:nvSpPr>
          <p:cNvPr id="78" name="Oval 77">
            <a:extLst>
              <a:ext uri="{FF2B5EF4-FFF2-40B4-BE49-F238E27FC236}">
                <a16:creationId xmlns:a16="http://schemas.microsoft.com/office/drawing/2014/main" id="{47134838-CA61-44EC-9E46-EB7C27EEAC69}"/>
              </a:ext>
            </a:extLst>
          </p:cNvPr>
          <p:cNvSpPr/>
          <p:nvPr/>
        </p:nvSpPr>
        <p:spPr>
          <a:xfrm>
            <a:off x="1468868" y="5082639"/>
            <a:ext cx="91440" cy="9144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96840E7A-FAA2-4FBE-B417-66C9952E297E}"/>
              </a:ext>
            </a:extLst>
          </p:cNvPr>
          <p:cNvCxnSpPr>
            <a:cxnSpLocks/>
          </p:cNvCxnSpPr>
          <p:nvPr/>
        </p:nvCxnSpPr>
        <p:spPr>
          <a:xfrm>
            <a:off x="1552892" y="5124878"/>
            <a:ext cx="354740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9AA407FA-F6D4-4177-A646-5B004474ADA8}"/>
              </a:ext>
            </a:extLst>
          </p:cNvPr>
          <p:cNvSpPr/>
          <p:nvPr/>
        </p:nvSpPr>
        <p:spPr>
          <a:xfrm>
            <a:off x="5062420" y="5082639"/>
            <a:ext cx="91440" cy="9144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89CD66D-E0CA-4A53-8AF5-E14C21D26E79}"/>
              </a:ext>
            </a:extLst>
          </p:cNvPr>
          <p:cNvSpPr/>
          <p:nvPr/>
        </p:nvSpPr>
        <p:spPr>
          <a:xfrm>
            <a:off x="3782807" y="5082639"/>
            <a:ext cx="91440" cy="9144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Speech Bubble: Rectangle 80">
            <a:extLst>
              <a:ext uri="{FF2B5EF4-FFF2-40B4-BE49-F238E27FC236}">
                <a16:creationId xmlns:a16="http://schemas.microsoft.com/office/drawing/2014/main" id="{AF6CAD77-9340-4241-BDE3-4FEBAC975FB0}"/>
              </a:ext>
            </a:extLst>
          </p:cNvPr>
          <p:cNvSpPr/>
          <p:nvPr/>
        </p:nvSpPr>
        <p:spPr>
          <a:xfrm>
            <a:off x="5914267" y="3721183"/>
            <a:ext cx="3021184" cy="1440144"/>
          </a:xfrm>
          <a:prstGeom prst="wedgeRectCallout">
            <a:avLst>
              <a:gd name="adj1" fmla="val -69727"/>
              <a:gd name="adj2" fmla="val 36303"/>
            </a:avLst>
          </a:prstGeom>
          <a:solidFill>
            <a:srgbClr val="0070C0"/>
          </a:solidFill>
          <a:ln w="28575">
            <a:solidFill>
              <a:schemeClr val="bg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This slide is to represent your various personas all in one view. Notice the line here that shows some type of direct relationship between the first three personas.</a:t>
            </a:r>
          </a:p>
        </p:txBody>
      </p:sp>
      <p:pic>
        <p:nvPicPr>
          <p:cNvPr id="3" name="Graphic 2" descr="User">
            <a:extLst>
              <a:ext uri="{FF2B5EF4-FFF2-40B4-BE49-F238E27FC236}">
                <a16:creationId xmlns:a16="http://schemas.microsoft.com/office/drawing/2014/main" id="{C0A09256-A9EF-4544-A256-B9C9E815C93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09761" y="505574"/>
            <a:ext cx="1561484" cy="1561484"/>
          </a:xfrm>
          <a:prstGeom prst="rect">
            <a:avLst/>
          </a:prstGeom>
        </p:spPr>
      </p:pic>
      <p:pic>
        <p:nvPicPr>
          <p:cNvPr id="79" name="Graphic 78" descr="User">
            <a:extLst>
              <a:ext uri="{FF2B5EF4-FFF2-40B4-BE49-F238E27FC236}">
                <a16:creationId xmlns:a16="http://schemas.microsoft.com/office/drawing/2014/main" id="{ADC8943A-4A8E-46F8-92A7-813F292E88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5703" y="486278"/>
            <a:ext cx="1561484" cy="1561484"/>
          </a:xfrm>
          <a:prstGeom prst="rect">
            <a:avLst/>
          </a:prstGeom>
        </p:spPr>
      </p:pic>
      <p:pic>
        <p:nvPicPr>
          <p:cNvPr id="82" name="Graphic 81" descr="User">
            <a:extLst>
              <a:ext uri="{FF2B5EF4-FFF2-40B4-BE49-F238E27FC236}">
                <a16:creationId xmlns:a16="http://schemas.microsoft.com/office/drawing/2014/main" id="{1A9AA3CF-F211-46F7-BBCD-E75D27774F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16039" y="486278"/>
            <a:ext cx="1561484" cy="1561484"/>
          </a:xfrm>
          <a:prstGeom prst="rect">
            <a:avLst/>
          </a:prstGeom>
        </p:spPr>
      </p:pic>
      <p:pic>
        <p:nvPicPr>
          <p:cNvPr id="83" name="Graphic 82" descr="User">
            <a:extLst>
              <a:ext uri="{FF2B5EF4-FFF2-40B4-BE49-F238E27FC236}">
                <a16:creationId xmlns:a16="http://schemas.microsoft.com/office/drawing/2014/main" id="{9E396B37-2EDD-46A5-A9DE-E04D32EECAA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65208" y="505564"/>
            <a:ext cx="1561484" cy="1561484"/>
          </a:xfrm>
          <a:prstGeom prst="rect">
            <a:avLst/>
          </a:prstGeom>
        </p:spPr>
      </p:pic>
    </p:spTree>
    <p:extLst>
      <p:ext uri="{BB962C8B-B14F-4D97-AF65-F5344CB8AC3E}">
        <p14:creationId xmlns:p14="http://schemas.microsoft.com/office/powerpoint/2010/main" val="1038084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754</Words>
  <Application>Microsoft Office PowerPoint</Application>
  <PresentationFormat>Widescreen</PresentationFormat>
  <Paragraphs>87</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Michroma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Lorti</dc:creator>
  <cp:lastModifiedBy>David Lorti</cp:lastModifiedBy>
  <cp:revision>27</cp:revision>
  <dcterms:created xsi:type="dcterms:W3CDTF">2020-06-15T09:46:55Z</dcterms:created>
  <dcterms:modified xsi:type="dcterms:W3CDTF">2020-06-15T10:49:17Z</dcterms:modified>
</cp:coreProperties>
</file>