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378" r:id="rId2"/>
    <p:sldId id="2379" r:id="rId3"/>
    <p:sldId id="2638" r:id="rId4"/>
    <p:sldId id="2647" r:id="rId5"/>
    <p:sldId id="264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588AD4"/>
    <a:srgbClr val="44546A"/>
    <a:srgbClr val="008BBC"/>
    <a:srgbClr val="D5EDFF"/>
    <a:srgbClr val="BDE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85614" autoAdjust="0"/>
  </p:normalViewPr>
  <p:slideViewPr>
    <p:cSldViewPr snapToGrid="0">
      <p:cViewPr varScale="1">
        <p:scale>
          <a:sx n="94" d="100"/>
          <a:sy n="94" d="100"/>
        </p:scale>
        <p:origin x="2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B6F2E-DA39-44D1-AB9D-1900F32AA88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7FF57-4789-4146-94C7-FB763DE7E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216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4B6B3-38E7-4C7E-9D04-3775DF39AF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9B8E8E-5B49-454C-8B3D-4E6218CB8B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CCFE40-9950-4D94-8A36-C88194C11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DF1A-7307-4342-906C-10D2BE0AC83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A83C3-F1CF-42BD-9E20-9141FD034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4C4A4-646D-48F6-B9CD-933CFF9CA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BF85-B4D1-4626-BB2D-DBBC4FBAE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61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F9728-2825-47D0-9EAE-706F4E528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B72512-73BE-43C4-9905-F2993B87D6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87C12-28F5-4D0D-8FDE-6DC2E44E6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DF1A-7307-4342-906C-10D2BE0AC83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A6345-19AE-48C0-AE53-FAA463D5E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19D7B-36BE-46D8-9F29-E989FFFB3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BF85-B4D1-4626-BB2D-DBBC4FBAE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3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19D440-5D1F-4ACD-A850-E8A9780328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DCC9D2-9888-412F-9E12-1461BC41F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69CC3-A0CB-4DB8-AE7D-CD3AA95B6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DF1A-7307-4342-906C-10D2BE0AC83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DBAB6-FC9F-4C51-BAE6-EFA3BDCA7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4F9D0-1A03-414A-90EC-D09077FD4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BF85-B4D1-4626-BB2D-DBBC4FBAE00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C155E4-5A84-4B7F-86DA-67CEFA8F87AF}"/>
              </a:ext>
            </a:extLst>
          </p:cNvPr>
          <p:cNvSpPr txBox="1"/>
          <p:nvPr userDrawn="1"/>
        </p:nvSpPr>
        <p:spPr>
          <a:xfrm>
            <a:off x="17411727" y="6411954"/>
            <a:ext cx="18031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2"/>
                </a:solidFill>
              </a:rPr>
              <a:t>Shoot the Curl Marketing LLC</a:t>
            </a:r>
          </a:p>
        </p:txBody>
      </p:sp>
    </p:spTree>
    <p:extLst>
      <p:ext uri="{BB962C8B-B14F-4D97-AF65-F5344CB8AC3E}">
        <p14:creationId xmlns:p14="http://schemas.microsoft.com/office/powerpoint/2010/main" val="1847591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0F931EC-CBB1-2442-BE84-A8AEF442D5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35190-B53F-BB4F-864F-AA754FF15C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184859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B2058-109A-4B63-9013-87334D082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41C52-5360-4A87-9BED-458288BB1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45CFAA-1E9F-444B-97CD-D1E53072A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DF1A-7307-4342-906C-10D2BE0AC83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B52BD-9FE3-4F55-BBD4-AE45DFEF0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D5104-0744-4D0E-86D9-EF40ABA4C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BF85-B4D1-4626-BB2D-DBBC4FBAE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53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D787A-035E-498F-8A75-D6A611C12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9E079-5A00-4620-A47C-6D4DD258F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84B45-88DC-4574-B7AB-FFFD30F91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DF1A-7307-4342-906C-10D2BE0AC83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BA0AF-64BE-44A6-8888-7AAA74F1A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C2E442-6E5B-4C82-A58A-16A51BD32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BF85-B4D1-4626-BB2D-DBBC4FBAE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05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97CF4-BA6D-4757-833E-212D645F3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28894-28C8-4703-B004-F0DBA6398F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AA050F-B290-4FC7-B03E-8929BACBBC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A9B830-1D9F-4837-BCDD-AFACDCB43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DF1A-7307-4342-906C-10D2BE0AC83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54A9CF-06DF-439B-9B22-EB90F5389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1E0A4-C49F-4C89-8719-B0258B04A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BF85-B4D1-4626-BB2D-DBBC4FBAE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766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75238-E8D3-4E97-97FB-B1D1413AB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02ABEC-0D66-4529-A4E0-4CC96E520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4063B1-CD4C-493F-B57A-421C47C251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9151D8-9B92-4748-90B9-8D7ED1836C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2609E3-6E74-47AA-8A99-1281310428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9D00ED-827C-4B8A-92CF-18C58F7D7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DF1A-7307-4342-906C-10D2BE0AC83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349168-1584-4D97-AAB7-013C2986C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8ED3D4-B7B1-4DB5-8FC1-1E4F4E7CA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BF85-B4D1-4626-BB2D-DBBC4FBAE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89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9F1DD-4A9A-471C-81CD-E834E0337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39BAC3-7679-4712-A25C-27DB47A8B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DF1A-7307-4342-906C-10D2BE0AC83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B45AAD-4EEF-4C22-975E-28391CEAF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8088F3-B880-43FA-8EB5-0BEF91C9F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BF85-B4D1-4626-BB2D-DBBC4FBAE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3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434EF7-FC5C-4D81-94D1-239D4559A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DF1A-7307-4342-906C-10D2BE0AC83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76BC20-7002-4F7D-9557-8129AE179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F8E2AC-33B8-42FB-A95A-7A79FC1C4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BF85-B4D1-4626-BB2D-DBBC4FBAE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92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B0383-57B6-4595-8E2A-89BC4DB60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A1624-0043-4F69-AE1D-7CDF67326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7CFCF8-FD6F-4687-A0F4-CA4438DCE7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9C5A6F-F4F1-4AC3-ACEF-52C21D480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DF1A-7307-4342-906C-10D2BE0AC83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1C3C18-6FCC-458B-B325-1B8E500C9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372566-8C04-461B-BA31-CA6ACAAEC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BF85-B4D1-4626-BB2D-DBBC4FBAE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5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91AA3-9860-48BE-AC6C-DA32E742A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DEDD85-DD09-422D-B3EE-CB4F95DA44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DF37AF-D2F5-478F-B629-462D373B2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F4D591-546D-42A8-B6B2-13E6645E0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DF1A-7307-4342-906C-10D2BE0AC83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527BD0-E9FF-4AB2-8EA1-30C5336C2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2C630B-ACF2-46A0-9A70-AB91F27CD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BF85-B4D1-4626-BB2D-DBBC4FBAE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1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5585C0-ED57-459A-84FD-6A8AFE26E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99CBF7-26F3-4E77-B2F7-42B563E22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F79E2-18F4-411C-B0D6-A6543678E6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7DF1A-7307-4342-906C-10D2BE0AC83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EC3C8-87C2-4B05-84AC-AA9AB1B3AF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E25C62-8843-432A-8BA0-48EE80B190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1BF85-B4D1-4626-BB2D-DBBC4FBAE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66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kedin.com/company/shoot-the-curl-marketing-llc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png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88912C8-AD71-449F-BD17-C9EFA499D5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76" b="862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EE29698-149C-4F16-99EE-1CD87503CB0B}"/>
              </a:ext>
            </a:extLst>
          </p:cNvPr>
          <p:cNvSpPr/>
          <p:nvPr/>
        </p:nvSpPr>
        <p:spPr>
          <a:xfrm>
            <a:off x="0" y="0"/>
            <a:ext cx="12192000" cy="1036320"/>
          </a:xfrm>
          <a:prstGeom prst="rect">
            <a:avLst/>
          </a:prstGeom>
          <a:solidFill>
            <a:srgbClr val="0070C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Shoot the Curl Marketing LLC</a:t>
            </a:r>
          </a:p>
          <a:p>
            <a:pPr algn="ctr"/>
            <a:r>
              <a:rPr lang="en-US" sz="2000" dirty="0"/>
              <a:t>Capability Card Template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E2B57D-E322-4E7E-B04D-CC70F7E19C80}"/>
              </a:ext>
            </a:extLst>
          </p:cNvPr>
          <p:cNvSpPr/>
          <p:nvPr/>
        </p:nvSpPr>
        <p:spPr>
          <a:xfrm>
            <a:off x="0" y="5821680"/>
            <a:ext cx="12192000" cy="1036320"/>
          </a:xfrm>
          <a:prstGeom prst="rect">
            <a:avLst/>
          </a:prstGeom>
          <a:solidFill>
            <a:srgbClr val="0070C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For Product Marketers and Product Marketing teams to use in their day-to-day activities.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DBCB3B-9020-4731-AC51-5BE3D96C6E26}"/>
              </a:ext>
            </a:extLst>
          </p:cNvPr>
          <p:cNvSpPr txBox="1"/>
          <p:nvPr/>
        </p:nvSpPr>
        <p:spPr>
          <a:xfrm>
            <a:off x="7731760" y="3228945"/>
            <a:ext cx="44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8BBC"/>
                </a:solidFill>
                <a:latin typeface="Michroma" pitchFamily="2" charset="0"/>
              </a:rPr>
              <a:t>Shoot the Curl Marketing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917A503-C52B-4DD8-AF77-632711826EB6}"/>
              </a:ext>
            </a:extLst>
          </p:cNvPr>
          <p:cNvSpPr/>
          <p:nvPr/>
        </p:nvSpPr>
        <p:spPr>
          <a:xfrm>
            <a:off x="0" y="2901950"/>
            <a:ext cx="3850640" cy="1054100"/>
          </a:xfrm>
          <a:prstGeom prst="rect">
            <a:avLst/>
          </a:prstGeom>
          <a:solidFill>
            <a:srgbClr val="0070C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rIns="1280160" rtlCol="0" anchor="ctr"/>
          <a:lstStyle/>
          <a:p>
            <a:r>
              <a:rPr lang="en-US" sz="1600" dirty="0"/>
              <a:t>If this is helpful, please follow us on LinkedIn.</a:t>
            </a:r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C1E404FF-24EC-49DD-A2FC-14D319D1F7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120" y="3037478"/>
            <a:ext cx="783043" cy="783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3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21E3491-3E42-4F68-92CD-F8E16CD5F9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0109" y="1473811"/>
            <a:ext cx="6951782" cy="39103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05EBE7BD-82B2-4371-A3B4-71488D74290C}"/>
              </a:ext>
            </a:extLst>
          </p:cNvPr>
          <p:cNvSpPr/>
          <p:nvPr/>
        </p:nvSpPr>
        <p:spPr>
          <a:xfrm>
            <a:off x="405246" y="2379518"/>
            <a:ext cx="2015822" cy="1148051"/>
          </a:xfrm>
          <a:prstGeom prst="wedgeRectCallout">
            <a:avLst>
              <a:gd name="adj1" fmla="val 164736"/>
              <a:gd name="adj2" fmla="val -51541"/>
            </a:avLst>
          </a:prstGeom>
          <a:solidFill>
            <a:srgbClr val="0070C0"/>
          </a:solidFill>
          <a:ln w="28575">
            <a:solidFill>
              <a:schemeClr val="bg1"/>
            </a:solidFill>
          </a:ln>
          <a:effectLst>
            <a:outerShdw blurRad="50800" dist="889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Talks to what your personas would find compelling about the new capability or feature.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C45AE2DE-8781-48EC-B61C-32C5DCB6B3A9}"/>
              </a:ext>
            </a:extLst>
          </p:cNvPr>
          <p:cNvSpPr/>
          <p:nvPr/>
        </p:nvSpPr>
        <p:spPr>
          <a:xfrm>
            <a:off x="2157845" y="5004954"/>
            <a:ext cx="2424545" cy="1343891"/>
          </a:xfrm>
          <a:prstGeom prst="wedgeRectCallout">
            <a:avLst>
              <a:gd name="adj1" fmla="val 16797"/>
              <a:gd name="adj2" fmla="val -87745"/>
            </a:avLst>
          </a:prstGeom>
          <a:solidFill>
            <a:srgbClr val="0070C0"/>
          </a:solidFill>
          <a:ln w="28575">
            <a:solidFill>
              <a:schemeClr val="bg1"/>
            </a:solidFill>
          </a:ln>
          <a:effectLst>
            <a:outerShdw blurRad="50800" dist="889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Because we’re talking about a capability or feature that is rolled up into a bigger offering, we don’t need to capture as much information as we necessarily would in a Sales Card.</a:t>
            </a: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78F216CC-148B-42C3-AEF8-1AF0748411A6}"/>
              </a:ext>
            </a:extLst>
          </p:cNvPr>
          <p:cNvSpPr/>
          <p:nvPr/>
        </p:nvSpPr>
        <p:spPr>
          <a:xfrm>
            <a:off x="6903027" y="4522625"/>
            <a:ext cx="2424545" cy="1723125"/>
          </a:xfrm>
          <a:prstGeom prst="wedgeRectCallout">
            <a:avLst>
              <a:gd name="adj1" fmla="val 16797"/>
              <a:gd name="adj2" fmla="val -87745"/>
            </a:avLst>
          </a:prstGeom>
          <a:solidFill>
            <a:srgbClr val="0070C0"/>
          </a:solidFill>
          <a:ln w="28575">
            <a:solidFill>
              <a:schemeClr val="bg1"/>
            </a:solidFill>
          </a:ln>
          <a:effectLst>
            <a:outerShdw blurRad="50800" dist="889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 most cases, the Capability Card should be just a single slide approach like this one to convey pertinent information. However, a second slide template is here in case of a string of related capabilities tied into a solution that require more consideration.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7EE724-0E54-46CE-8BA8-9186D61286FD}"/>
              </a:ext>
            </a:extLst>
          </p:cNvPr>
          <p:cNvSpPr txBox="1"/>
          <p:nvPr/>
        </p:nvSpPr>
        <p:spPr>
          <a:xfrm>
            <a:off x="2544383" y="509154"/>
            <a:ext cx="7103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The Capability Card is really a succinct capture of pertinent information related to a new capability (as part of an existing offering) or feature as part of a launch. It’s a way to give sellers a quick-hit understanding of the new capability or feature.</a:t>
            </a:r>
          </a:p>
        </p:txBody>
      </p:sp>
    </p:spTree>
    <p:extLst>
      <p:ext uri="{BB962C8B-B14F-4D97-AF65-F5344CB8AC3E}">
        <p14:creationId xmlns:p14="http://schemas.microsoft.com/office/powerpoint/2010/main" val="4065159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B935B93-ADF6-44B2-8EC3-45ED2A50A2EE}"/>
              </a:ext>
            </a:extLst>
          </p:cNvPr>
          <p:cNvCxnSpPr/>
          <p:nvPr/>
        </p:nvCxnSpPr>
        <p:spPr>
          <a:xfrm>
            <a:off x="9136489" y="2658605"/>
            <a:ext cx="0" cy="420624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BA4DB86-02F3-4EE1-AB41-8353151B2333}"/>
              </a:ext>
            </a:extLst>
          </p:cNvPr>
          <p:cNvCxnSpPr/>
          <p:nvPr/>
        </p:nvCxnSpPr>
        <p:spPr>
          <a:xfrm>
            <a:off x="3405328" y="2646067"/>
            <a:ext cx="0" cy="420624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66EACE40-ECDE-444B-8246-A5E3AE72DC69}"/>
              </a:ext>
            </a:extLst>
          </p:cNvPr>
          <p:cNvSpPr/>
          <p:nvPr/>
        </p:nvSpPr>
        <p:spPr>
          <a:xfrm>
            <a:off x="0" y="6308436"/>
            <a:ext cx="922557" cy="4546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ADC00C-2192-4CF1-8928-DF4345E8E8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5809" y="7073784"/>
            <a:ext cx="243840" cy="361751"/>
          </a:xfrm>
        </p:spPr>
        <p:txBody>
          <a:bodyPr/>
          <a:lstStyle/>
          <a:p>
            <a:fld id="{B8235190-B53F-BB4F-864F-AA754FF15CB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550208-7615-45DC-81D1-19B13A0E55B3}"/>
              </a:ext>
            </a:extLst>
          </p:cNvPr>
          <p:cNvSpPr/>
          <p:nvPr/>
        </p:nvSpPr>
        <p:spPr>
          <a:xfrm>
            <a:off x="0" y="0"/>
            <a:ext cx="12192000" cy="64654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BABE4758-269A-4760-9EC4-FD1A52853AE8}"/>
              </a:ext>
            </a:extLst>
          </p:cNvPr>
          <p:cNvSpPr txBox="1">
            <a:spLocks/>
          </p:cNvSpPr>
          <p:nvPr/>
        </p:nvSpPr>
        <p:spPr>
          <a:xfrm>
            <a:off x="271135" y="94866"/>
            <a:ext cx="4226974" cy="484106"/>
          </a:xfrm>
          <a:prstGeom prst="rect">
            <a:avLst/>
          </a:prstGeom>
        </p:spPr>
        <p:txBody>
          <a:bodyPr anchor="ctr"/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67" b="1" i="0" kern="1200" cap="all" spc="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bg1"/>
                </a:solidFill>
              </a:rPr>
              <a:t>CAPABILITY card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663FB0-0D55-4EA3-83D4-9B66B5C1F009}"/>
              </a:ext>
            </a:extLst>
          </p:cNvPr>
          <p:cNvSpPr txBox="1"/>
          <p:nvPr/>
        </p:nvSpPr>
        <p:spPr>
          <a:xfrm>
            <a:off x="8740882" y="116223"/>
            <a:ext cx="2666028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b="1" dirty="0">
                <a:solidFill>
                  <a:schemeClr val="bg1"/>
                </a:solidFill>
              </a:rPr>
              <a:t>Capability or Feature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510D21F-52CC-4E4B-874F-85CEFAD12AC4}"/>
              </a:ext>
            </a:extLst>
          </p:cNvPr>
          <p:cNvSpPr/>
          <p:nvPr/>
        </p:nvSpPr>
        <p:spPr>
          <a:xfrm>
            <a:off x="9123224" y="654996"/>
            <a:ext cx="3059540" cy="329184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33" dirty="0">
                <a:solidFill>
                  <a:schemeClr val="bg1"/>
                </a:solidFill>
              </a:rPr>
              <a:t>TARGET AUDIENCE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DF9BD5-18F8-4BB0-AFF5-B34FD49E9F05}"/>
              </a:ext>
            </a:extLst>
          </p:cNvPr>
          <p:cNvSpPr txBox="1"/>
          <p:nvPr/>
        </p:nvSpPr>
        <p:spPr>
          <a:xfrm>
            <a:off x="10926619" y="6459537"/>
            <a:ext cx="960582" cy="24205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100" dirty="0"/>
              <a:t>June 2020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2FDD4E4-B0BF-4A91-AD95-24FCEB8C3FE1}"/>
              </a:ext>
            </a:extLst>
          </p:cNvPr>
          <p:cNvSpPr txBox="1"/>
          <p:nvPr/>
        </p:nvSpPr>
        <p:spPr>
          <a:xfrm>
            <a:off x="9217890" y="1053270"/>
            <a:ext cx="2964873" cy="1077603"/>
          </a:xfrm>
          <a:prstGeom prst="rect">
            <a:avLst/>
          </a:prstGeom>
          <a:noFill/>
        </p:spPr>
        <p:txBody>
          <a:bodyPr wrap="square" lIns="182880" rtlCol="0">
            <a:spAutoFit/>
          </a:bodyPr>
          <a:lstStyle/>
          <a:p>
            <a:r>
              <a:rPr lang="en-US" sz="1067" b="1" dirty="0">
                <a:solidFill>
                  <a:srgbClr val="0070C0"/>
                </a:solidFill>
              </a:rPr>
              <a:t>PRIMARY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en-US" sz="1067" dirty="0"/>
              <a:t>Who?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en-US" sz="1067" dirty="0"/>
              <a:t>Who?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endParaRPr lang="en-US" sz="1067" dirty="0"/>
          </a:p>
          <a:p>
            <a:r>
              <a:rPr lang="en-US" sz="1067" b="1" dirty="0">
                <a:solidFill>
                  <a:srgbClr val="0070C0"/>
                </a:solidFill>
              </a:rPr>
              <a:t>SECONDARY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67" dirty="0"/>
              <a:t>Who?</a:t>
            </a:r>
          </a:p>
        </p:txBody>
      </p:sp>
      <p:graphicFrame>
        <p:nvGraphicFramePr>
          <p:cNvPr id="15" name="Table 4">
            <a:extLst>
              <a:ext uri="{FF2B5EF4-FFF2-40B4-BE49-F238E27FC236}">
                <a16:creationId xmlns:a16="http://schemas.microsoft.com/office/drawing/2014/main" id="{ABCDFA51-C802-411D-8C26-513E87DDD9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449315"/>
              </p:ext>
            </p:extLst>
          </p:nvPr>
        </p:nvGraphicFramePr>
        <p:xfrm>
          <a:off x="0" y="654996"/>
          <a:ext cx="9123223" cy="1866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6080">
                  <a:extLst>
                    <a:ext uri="{9D8B030D-6E8A-4147-A177-3AD203B41FA5}">
                      <a16:colId xmlns:a16="http://schemas.microsoft.com/office/drawing/2014/main" val="2526093493"/>
                    </a:ext>
                  </a:extLst>
                </a:gridCol>
                <a:gridCol w="1902381">
                  <a:extLst>
                    <a:ext uri="{9D8B030D-6E8A-4147-A177-3AD203B41FA5}">
                      <a16:colId xmlns:a16="http://schemas.microsoft.com/office/drawing/2014/main" val="3512142890"/>
                    </a:ext>
                  </a:extLst>
                </a:gridCol>
                <a:gridCol w="1902381">
                  <a:extLst>
                    <a:ext uri="{9D8B030D-6E8A-4147-A177-3AD203B41FA5}">
                      <a16:colId xmlns:a16="http://schemas.microsoft.com/office/drawing/2014/main" val="1112028729"/>
                    </a:ext>
                  </a:extLst>
                </a:gridCol>
                <a:gridCol w="1902381">
                  <a:extLst>
                    <a:ext uri="{9D8B030D-6E8A-4147-A177-3AD203B41FA5}">
                      <a16:colId xmlns:a16="http://schemas.microsoft.com/office/drawing/2014/main" val="466861717"/>
                    </a:ext>
                  </a:extLst>
                </a:gridCol>
              </a:tblGrid>
              <a:tr h="342530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L="274320" anchor="ctr"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Persona 1</a:t>
                      </a:r>
                      <a:endParaRPr lang="en-US" sz="11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Persona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Persona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508278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Offering Capability or Name</a:t>
                      </a:r>
                    </a:p>
                    <a:p>
                      <a:r>
                        <a:rPr lang="en-US" sz="105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High-level message/value proposition.</a:t>
                      </a:r>
                    </a:p>
                  </a:txBody>
                  <a:tcPr marL="274320" marR="182880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i="1" dirty="0">
                          <a:solidFill>
                            <a:schemeClr val="tx1"/>
                          </a:solidFill>
                        </a:rPr>
                        <a:t>Make your language sound like the first-person (in their voice) talking about what they like or appreciate about the new capability or feature.</a:t>
                      </a:r>
                    </a:p>
                    <a:p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182880" marR="18288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i="1" dirty="0">
                          <a:solidFill>
                            <a:schemeClr val="tx1"/>
                          </a:solidFill>
                        </a:rPr>
                        <a:t>Make your language sound like the first-person (in their voice) talking about what they like or appreciate about the new capability or feature.</a:t>
                      </a:r>
                    </a:p>
                  </a:txBody>
                  <a:tcPr marL="182880" marR="18288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i="1" dirty="0">
                          <a:solidFill>
                            <a:schemeClr val="tx1"/>
                          </a:solidFill>
                        </a:rPr>
                        <a:t>Make your language sound like the first-person (in their voice) talking about what they like or appreciate about the new capability or feature.</a:t>
                      </a:r>
                    </a:p>
                  </a:txBody>
                  <a:tcPr marL="182880" marR="18288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2675834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FB4CF66A-B60A-457F-99EB-B8277D3CA386}"/>
              </a:ext>
            </a:extLst>
          </p:cNvPr>
          <p:cNvSpPr txBox="1"/>
          <p:nvPr/>
        </p:nvSpPr>
        <p:spPr>
          <a:xfrm>
            <a:off x="596250" y="2893193"/>
            <a:ext cx="2478235" cy="226337"/>
          </a:xfrm>
          <a:prstGeom prst="rect">
            <a:avLst/>
          </a:prstGeom>
          <a:noFill/>
        </p:spPr>
        <p:txBody>
          <a:bodyPr wrap="square" lIns="182880" rtlCol="0">
            <a:noAutofit/>
          </a:bodyPr>
          <a:lstStyle/>
          <a:p>
            <a:pPr algn="l"/>
            <a:r>
              <a:rPr lang="en-US" sz="1400" b="1" dirty="0">
                <a:solidFill>
                  <a:srgbClr val="0070C0"/>
                </a:solidFill>
              </a:rPr>
              <a:t>Technical Information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D853D68-DC66-425A-8C35-3061DA8A90AE}"/>
              </a:ext>
            </a:extLst>
          </p:cNvPr>
          <p:cNvCxnSpPr/>
          <p:nvPr/>
        </p:nvCxnSpPr>
        <p:spPr>
          <a:xfrm>
            <a:off x="9123223" y="984180"/>
            <a:ext cx="0" cy="155448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F576184-1A26-4471-892E-1A47FC9CE4B5}"/>
              </a:ext>
            </a:extLst>
          </p:cNvPr>
          <p:cNvSpPr txBox="1"/>
          <p:nvPr/>
        </p:nvSpPr>
        <p:spPr>
          <a:xfrm>
            <a:off x="112883" y="3214765"/>
            <a:ext cx="3146320" cy="1874471"/>
          </a:xfrm>
          <a:prstGeom prst="rect">
            <a:avLst/>
          </a:prstGeom>
          <a:noFill/>
        </p:spPr>
        <p:txBody>
          <a:bodyPr wrap="square" lIns="182880" rtlCol="0">
            <a:no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50" dirty="0"/>
              <a:t>Use this section to talk about pertinent technical information about the capability or feature and how it works.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sz="1050" dirty="0"/>
          </a:p>
          <a:p>
            <a:pPr algn="l"/>
            <a:r>
              <a:rPr lang="en-US" sz="1050" b="1" dirty="0"/>
              <a:t>How It Works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How does it work?</a:t>
            </a:r>
          </a:p>
          <a:p>
            <a:pPr algn="l"/>
            <a:endParaRPr lang="en-US" sz="1050" b="1" dirty="0"/>
          </a:p>
          <a:p>
            <a:pPr algn="l"/>
            <a:endParaRPr lang="en-US" sz="1050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sz="105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70FE2B2-8514-4F3E-899A-AA78C062534B}"/>
              </a:ext>
            </a:extLst>
          </p:cNvPr>
          <p:cNvSpPr txBox="1"/>
          <p:nvPr/>
        </p:nvSpPr>
        <p:spPr>
          <a:xfrm>
            <a:off x="3824138" y="2893193"/>
            <a:ext cx="2478235" cy="226337"/>
          </a:xfrm>
          <a:prstGeom prst="rect">
            <a:avLst/>
          </a:prstGeom>
          <a:noFill/>
        </p:spPr>
        <p:txBody>
          <a:bodyPr wrap="square" lIns="182880" rtlCol="0">
            <a:noAutofit/>
          </a:bodyPr>
          <a:lstStyle/>
          <a:p>
            <a:pPr algn="l"/>
            <a:r>
              <a:rPr lang="en-US" sz="1400" b="1" dirty="0">
                <a:solidFill>
                  <a:srgbClr val="0070C0"/>
                </a:solidFill>
              </a:rPr>
              <a:t>The Bigger Story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835B70C-F11A-47DB-84B3-669E042DA8F4}"/>
              </a:ext>
            </a:extLst>
          </p:cNvPr>
          <p:cNvSpPr txBox="1"/>
          <p:nvPr/>
        </p:nvSpPr>
        <p:spPr>
          <a:xfrm>
            <a:off x="3386855" y="3265161"/>
            <a:ext cx="5545939" cy="556805"/>
          </a:xfrm>
          <a:prstGeom prst="rect">
            <a:avLst/>
          </a:prstGeom>
          <a:noFill/>
        </p:spPr>
        <p:txBody>
          <a:bodyPr wrap="square" lIns="182880" rIns="182880" rtlCol="0">
            <a:noAutofit/>
          </a:bodyPr>
          <a:lstStyle/>
          <a:p>
            <a:pPr algn="l"/>
            <a:r>
              <a:rPr lang="en-US" sz="1050" dirty="0"/>
              <a:t>Use this area to call out the bigger story the capability or feature rolls up into, if appropriate. There very well is a more compelling story altogether in many cases.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sz="1050" dirty="0"/>
          </a:p>
          <a:p>
            <a:pPr algn="l"/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A4C8FCF-46F4-418B-A041-E0C8C499AD11}"/>
              </a:ext>
            </a:extLst>
          </p:cNvPr>
          <p:cNvSpPr txBox="1"/>
          <p:nvPr/>
        </p:nvSpPr>
        <p:spPr>
          <a:xfrm>
            <a:off x="3897486" y="4125563"/>
            <a:ext cx="3417450" cy="226337"/>
          </a:xfrm>
          <a:prstGeom prst="rect">
            <a:avLst/>
          </a:prstGeom>
          <a:noFill/>
        </p:spPr>
        <p:txBody>
          <a:bodyPr wrap="square" lIns="182880" rtlCol="0">
            <a:noAutofit/>
          </a:bodyPr>
          <a:lstStyle/>
          <a:p>
            <a:pPr algn="l"/>
            <a:r>
              <a:rPr lang="en-US" sz="1400" b="1" dirty="0">
                <a:solidFill>
                  <a:srgbClr val="0070C0"/>
                </a:solidFill>
              </a:rPr>
              <a:t>When Talking About This, Talk About That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F427D32-0BFD-46F8-B779-5F1E1F4A04B3}"/>
              </a:ext>
            </a:extLst>
          </p:cNvPr>
          <p:cNvSpPr txBox="1"/>
          <p:nvPr/>
        </p:nvSpPr>
        <p:spPr>
          <a:xfrm>
            <a:off x="3386855" y="4502649"/>
            <a:ext cx="5545929" cy="1139392"/>
          </a:xfrm>
          <a:prstGeom prst="rect">
            <a:avLst/>
          </a:prstGeom>
          <a:noFill/>
        </p:spPr>
        <p:txBody>
          <a:bodyPr wrap="square" lIns="182880" rtlCol="0">
            <a:no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050" dirty="0"/>
              <a:t>What other capabilities or features make sense to talk about when talking about this capability or feature? Why? Use this section to talk about that.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sz="1050" dirty="0"/>
          </a:p>
          <a:p>
            <a:pPr algn="l"/>
            <a:endParaRPr lang="en-US" sz="1400" b="1" dirty="0">
              <a:solidFill>
                <a:schemeClr val="tx2"/>
              </a:solidFill>
            </a:endParaRPr>
          </a:p>
        </p:txBody>
      </p:sp>
      <p:pic>
        <p:nvPicPr>
          <p:cNvPr id="29" name="Graphic 28" descr="Newspaper">
            <a:extLst>
              <a:ext uri="{FF2B5EF4-FFF2-40B4-BE49-F238E27FC236}">
                <a16:creationId xmlns:a16="http://schemas.microsoft.com/office/drawing/2014/main" id="{E5A1B676-9038-4CFD-86CB-631E84341F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77858" y="2748113"/>
            <a:ext cx="543990" cy="543990"/>
          </a:xfrm>
          <a:prstGeom prst="rect">
            <a:avLst/>
          </a:prstGeom>
        </p:spPr>
      </p:pic>
      <p:pic>
        <p:nvPicPr>
          <p:cNvPr id="31" name="Graphic 30" descr="Transfer">
            <a:extLst>
              <a:ext uri="{FF2B5EF4-FFF2-40B4-BE49-F238E27FC236}">
                <a16:creationId xmlns:a16="http://schemas.microsoft.com/office/drawing/2014/main" id="{B0667311-BBCD-4EC3-B5BF-4BEF6F1030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23521" y="4035953"/>
            <a:ext cx="445951" cy="445951"/>
          </a:xfrm>
          <a:prstGeom prst="rect">
            <a:avLst/>
          </a:prstGeom>
        </p:spPr>
      </p:pic>
      <p:pic>
        <p:nvPicPr>
          <p:cNvPr id="33" name="Graphic 32" descr="Blueprint">
            <a:extLst>
              <a:ext uri="{FF2B5EF4-FFF2-40B4-BE49-F238E27FC236}">
                <a16:creationId xmlns:a16="http://schemas.microsoft.com/office/drawing/2014/main" id="{1EB68262-5AE6-4A6A-85C5-F26E6581BF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17518" y="2797958"/>
            <a:ext cx="457201" cy="457201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9B7D6F1F-546E-41D2-9255-9AA94FE2F01D}"/>
              </a:ext>
            </a:extLst>
          </p:cNvPr>
          <p:cNvSpPr/>
          <p:nvPr/>
        </p:nvSpPr>
        <p:spPr>
          <a:xfrm>
            <a:off x="0" y="2529749"/>
            <a:ext cx="12192000" cy="157652"/>
          </a:xfrm>
          <a:prstGeom prst="rect">
            <a:avLst/>
          </a:prstGeom>
          <a:solidFill>
            <a:srgbClr val="44546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33" dirty="0">
              <a:solidFill>
                <a:schemeClr val="bg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31CC263-2A2F-4A91-81AD-A556E1C17ACC}"/>
              </a:ext>
            </a:extLst>
          </p:cNvPr>
          <p:cNvSpPr txBox="1"/>
          <p:nvPr/>
        </p:nvSpPr>
        <p:spPr>
          <a:xfrm>
            <a:off x="9725751" y="2893193"/>
            <a:ext cx="2327700" cy="226337"/>
          </a:xfrm>
          <a:prstGeom prst="rect">
            <a:avLst/>
          </a:prstGeom>
          <a:noFill/>
        </p:spPr>
        <p:txBody>
          <a:bodyPr wrap="square" lIns="182880" rtlCol="0">
            <a:noAutofit/>
          </a:bodyPr>
          <a:lstStyle/>
          <a:p>
            <a:pPr algn="l"/>
            <a:r>
              <a:rPr lang="en-US" sz="1400" b="1" dirty="0">
                <a:solidFill>
                  <a:srgbClr val="0070C0"/>
                </a:solidFill>
              </a:rPr>
              <a:t>Pricing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545ED10-0726-4F7D-B1BE-3F4E89DAFEC2}"/>
              </a:ext>
            </a:extLst>
          </p:cNvPr>
          <p:cNvSpPr txBox="1"/>
          <p:nvPr/>
        </p:nvSpPr>
        <p:spPr>
          <a:xfrm>
            <a:off x="9178639" y="3265161"/>
            <a:ext cx="2874811" cy="479597"/>
          </a:xfrm>
          <a:prstGeom prst="rect">
            <a:avLst/>
          </a:prstGeom>
          <a:noFill/>
        </p:spPr>
        <p:txBody>
          <a:bodyPr wrap="square" lIns="182880" rIns="182880" rtlCol="0">
            <a:noAutofit/>
          </a:bodyPr>
          <a:lstStyle/>
          <a:p>
            <a:pPr algn="l"/>
            <a:r>
              <a:rPr lang="en-US" sz="1050" dirty="0"/>
              <a:t>What does pricing look like for this capability or feature? Is pricing affected? Call that out in this section overall.</a:t>
            </a:r>
          </a:p>
          <a:p>
            <a:pPr algn="l"/>
            <a:endParaRPr lang="en-US" sz="1400" b="1" dirty="0">
              <a:solidFill>
                <a:schemeClr val="tx2"/>
              </a:solidFill>
            </a:endParaRPr>
          </a:p>
        </p:txBody>
      </p:sp>
      <p:pic>
        <p:nvPicPr>
          <p:cNvPr id="39" name="Graphic 38" descr="Tag">
            <a:extLst>
              <a:ext uri="{FF2B5EF4-FFF2-40B4-BE49-F238E27FC236}">
                <a16:creationId xmlns:a16="http://schemas.microsoft.com/office/drawing/2014/main" id="{44E8B267-BA68-42ED-A88A-3DBC675C518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204902" y="2724046"/>
            <a:ext cx="631348" cy="631348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5EDF9398-701B-4506-B830-CA30072F702F}"/>
              </a:ext>
            </a:extLst>
          </p:cNvPr>
          <p:cNvSpPr txBox="1"/>
          <p:nvPr/>
        </p:nvSpPr>
        <p:spPr>
          <a:xfrm>
            <a:off x="3405328" y="5363527"/>
            <a:ext cx="3417450" cy="226337"/>
          </a:xfrm>
          <a:prstGeom prst="rect">
            <a:avLst/>
          </a:prstGeom>
          <a:noFill/>
        </p:spPr>
        <p:txBody>
          <a:bodyPr wrap="square" lIns="182880" rtlCol="0">
            <a:noAutofit/>
          </a:bodyPr>
          <a:lstStyle/>
          <a:p>
            <a:pPr algn="l"/>
            <a:r>
              <a:rPr lang="en-US" sz="1400" b="1" dirty="0">
                <a:solidFill>
                  <a:srgbClr val="0070C0"/>
                </a:solidFill>
              </a:rPr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962466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7FD7708-36A5-41DA-A8E6-3073EACA19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0108" y="1473811"/>
            <a:ext cx="6951781" cy="39103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C7EE724-0E54-46CE-8BA8-9186D61286FD}"/>
              </a:ext>
            </a:extLst>
          </p:cNvPr>
          <p:cNvSpPr txBox="1"/>
          <p:nvPr/>
        </p:nvSpPr>
        <p:spPr>
          <a:xfrm>
            <a:off x="2544383" y="509154"/>
            <a:ext cx="7103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Use the second slide format below if you feel you need additional explanation as to how to sell the capability or feature. This might be used in the case of a capability that significantly changes the whole value proposition of the overall offering.</a:t>
            </a:r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433D6D34-1953-449A-A55C-EB047B3F83F8}"/>
              </a:ext>
            </a:extLst>
          </p:cNvPr>
          <p:cNvSpPr/>
          <p:nvPr/>
        </p:nvSpPr>
        <p:spPr>
          <a:xfrm>
            <a:off x="3865187" y="4522625"/>
            <a:ext cx="2424545" cy="1723125"/>
          </a:xfrm>
          <a:prstGeom prst="wedgeRectCallout">
            <a:avLst>
              <a:gd name="adj1" fmla="val 16797"/>
              <a:gd name="adj2" fmla="val -87745"/>
            </a:avLst>
          </a:prstGeom>
          <a:solidFill>
            <a:srgbClr val="0070C0"/>
          </a:solidFill>
          <a:ln w="28575">
            <a:solidFill>
              <a:schemeClr val="bg1"/>
            </a:solidFill>
          </a:ln>
          <a:effectLst>
            <a:outerShdw blurRad="50800" dist="889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 most cases, the Capability Card should just involve the previous slide. However, a second slide template is here in case of a string of related capabilities tied into a solution that require more consideration.</a:t>
            </a:r>
          </a:p>
        </p:txBody>
      </p:sp>
    </p:spTree>
    <p:extLst>
      <p:ext uri="{BB962C8B-B14F-4D97-AF65-F5344CB8AC3E}">
        <p14:creationId xmlns:p14="http://schemas.microsoft.com/office/powerpoint/2010/main" val="1100390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BD0E81D-567D-4759-8FAD-1E92CDEB7A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35190-B53F-BB4F-864F-AA754FF15CB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3BD17E5-6DF8-4C19-A057-242771CEA905}"/>
              </a:ext>
            </a:extLst>
          </p:cNvPr>
          <p:cNvSpPr/>
          <p:nvPr/>
        </p:nvSpPr>
        <p:spPr>
          <a:xfrm>
            <a:off x="0" y="0"/>
            <a:ext cx="12192000" cy="64654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E6D004BE-1CCB-4681-9FED-2E54C53FD858}"/>
              </a:ext>
            </a:extLst>
          </p:cNvPr>
          <p:cNvSpPr txBox="1">
            <a:spLocks/>
          </p:cNvSpPr>
          <p:nvPr/>
        </p:nvSpPr>
        <p:spPr>
          <a:xfrm>
            <a:off x="271135" y="94866"/>
            <a:ext cx="4226974" cy="484106"/>
          </a:xfrm>
          <a:prstGeom prst="rect">
            <a:avLst/>
          </a:prstGeom>
        </p:spPr>
        <p:txBody>
          <a:bodyPr anchor="ctr"/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67" b="1" i="0" kern="1200" cap="all" spc="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bg1"/>
                </a:solidFill>
              </a:rPr>
              <a:t>CAPABILITY card </a:t>
            </a:r>
            <a:r>
              <a:rPr lang="en-US" sz="2000" dirty="0">
                <a:solidFill>
                  <a:schemeClr val="bg1"/>
                </a:solidFill>
              </a:rPr>
              <a:t>(Cont’d)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C95554-FDAE-421E-90D3-9BA88D9AACEC}"/>
              </a:ext>
            </a:extLst>
          </p:cNvPr>
          <p:cNvSpPr txBox="1"/>
          <p:nvPr/>
        </p:nvSpPr>
        <p:spPr>
          <a:xfrm>
            <a:off x="8740881" y="116223"/>
            <a:ext cx="3179981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b="1" dirty="0">
                <a:solidFill>
                  <a:schemeClr val="bg1"/>
                </a:solidFill>
              </a:rPr>
              <a:t>Capability or Feature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8816283-784C-4323-B7A3-78E443DB0B53}"/>
              </a:ext>
            </a:extLst>
          </p:cNvPr>
          <p:cNvGrpSpPr>
            <a:grpSpLocks noChangeAspect="1"/>
          </p:cNvGrpSpPr>
          <p:nvPr/>
        </p:nvGrpSpPr>
        <p:grpSpPr>
          <a:xfrm>
            <a:off x="8165376" y="753221"/>
            <a:ext cx="714399" cy="1017144"/>
            <a:chOff x="7480016" y="2841006"/>
            <a:chExt cx="1510938" cy="2151238"/>
          </a:xfrm>
        </p:grpSpPr>
        <p:pic>
          <p:nvPicPr>
            <p:cNvPr id="14" name="Graphic 13" descr="Construction Barricade">
              <a:extLst>
                <a:ext uri="{FF2B5EF4-FFF2-40B4-BE49-F238E27FC236}">
                  <a16:creationId xmlns:a16="http://schemas.microsoft.com/office/drawing/2014/main" id="{880BBD28-4CE8-42F2-ABFA-FB55C9C4A50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574554" y="3670381"/>
              <a:ext cx="1321863" cy="1321863"/>
            </a:xfrm>
            <a:prstGeom prst="rect">
              <a:avLst/>
            </a:prstGeom>
          </p:spPr>
        </p:pic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D0CF0C85-703E-45DE-99EA-B0678D00F6B0}"/>
                </a:ext>
              </a:extLst>
            </p:cNvPr>
            <p:cNvGrpSpPr/>
            <p:nvPr/>
          </p:nvGrpSpPr>
          <p:grpSpPr>
            <a:xfrm>
              <a:off x="7480016" y="2841006"/>
              <a:ext cx="1510938" cy="1510938"/>
              <a:chOff x="6819084" y="1666762"/>
              <a:chExt cx="1510938" cy="1510938"/>
            </a:xfrm>
          </p:grpSpPr>
          <p:pic>
            <p:nvPicPr>
              <p:cNvPr id="12" name="Graphic 11" descr="Run">
                <a:extLst>
                  <a:ext uri="{FF2B5EF4-FFF2-40B4-BE49-F238E27FC236}">
                    <a16:creationId xmlns:a16="http://schemas.microsoft.com/office/drawing/2014/main" id="{48E10424-318A-4DFE-AEB9-CC61A38CDA6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rot="451567">
                <a:off x="6819084" y="1666762"/>
                <a:ext cx="1510938" cy="1510938"/>
              </a:xfrm>
              <a:prstGeom prst="rect">
                <a:avLst/>
              </a:prstGeom>
            </p:spPr>
          </p:pic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732471A3-4DD4-43B2-8AF2-0D3D1AE185C5}"/>
                  </a:ext>
                </a:extLst>
              </p:cNvPr>
              <p:cNvSpPr/>
              <p:nvPr/>
            </p:nvSpPr>
            <p:spPr>
              <a:xfrm rot="638709">
                <a:off x="7643550" y="2723622"/>
                <a:ext cx="75168" cy="274320"/>
              </a:xfrm>
              <a:prstGeom prst="roundRect">
                <a:avLst/>
              </a:prstGeom>
              <a:solidFill>
                <a:schemeClr val="bg2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BCB9B6C5-10C8-46B9-AB28-D4004637A8EB}"/>
              </a:ext>
            </a:extLst>
          </p:cNvPr>
          <p:cNvSpPr txBox="1"/>
          <p:nvPr/>
        </p:nvSpPr>
        <p:spPr>
          <a:xfrm>
            <a:off x="8771576" y="1272757"/>
            <a:ext cx="2327700" cy="297824"/>
          </a:xfrm>
          <a:prstGeom prst="rect">
            <a:avLst/>
          </a:prstGeom>
          <a:noFill/>
        </p:spPr>
        <p:txBody>
          <a:bodyPr wrap="square" lIns="182880" rtlCol="0">
            <a:noAutofit/>
          </a:bodyPr>
          <a:lstStyle/>
          <a:p>
            <a:pPr algn="l"/>
            <a:r>
              <a:rPr lang="en-US" sz="1400" b="1" dirty="0">
                <a:solidFill>
                  <a:srgbClr val="0070C0"/>
                </a:solidFill>
              </a:rPr>
              <a:t>Overcoming Objections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4D55E27-89B1-45CA-AC5D-7F3F3CCEDC3A}"/>
              </a:ext>
            </a:extLst>
          </p:cNvPr>
          <p:cNvSpPr/>
          <p:nvPr/>
        </p:nvSpPr>
        <p:spPr>
          <a:xfrm>
            <a:off x="8241576" y="4951623"/>
            <a:ext cx="3142028" cy="287826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b="1" dirty="0">
                <a:solidFill>
                  <a:srgbClr val="0070C0"/>
                </a:solidFill>
              </a:rPr>
              <a:t>Likely Objection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8E622A6-8C51-4E97-B183-C6EDE31AA1C5}"/>
              </a:ext>
            </a:extLst>
          </p:cNvPr>
          <p:cNvSpPr/>
          <p:nvPr/>
        </p:nvSpPr>
        <p:spPr>
          <a:xfrm>
            <a:off x="8241576" y="2923703"/>
            <a:ext cx="3185771" cy="24696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b="1" dirty="0">
                <a:solidFill>
                  <a:srgbClr val="0070C0"/>
                </a:solidFill>
              </a:rPr>
              <a:t>Likely Objection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6E4515B-6CAA-4D64-8292-39CF5507C4E9}"/>
              </a:ext>
            </a:extLst>
          </p:cNvPr>
          <p:cNvSpPr txBox="1"/>
          <p:nvPr/>
        </p:nvSpPr>
        <p:spPr>
          <a:xfrm>
            <a:off x="8241576" y="3170668"/>
            <a:ext cx="3646922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050" dirty="0"/>
              <a:t>What it’s about and how to overcome.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FFD4B25-8F36-4749-B927-1F4556B03BF4}"/>
              </a:ext>
            </a:extLst>
          </p:cNvPr>
          <p:cNvSpPr txBox="1"/>
          <p:nvPr/>
        </p:nvSpPr>
        <p:spPr>
          <a:xfrm>
            <a:off x="8241576" y="5239449"/>
            <a:ext cx="3646925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050" dirty="0"/>
              <a:t>What it’s about and how to overcome.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1CB9A1-251D-4A40-A7F3-FF0D849C29FF}"/>
              </a:ext>
            </a:extLst>
          </p:cNvPr>
          <p:cNvSpPr/>
          <p:nvPr/>
        </p:nvSpPr>
        <p:spPr>
          <a:xfrm>
            <a:off x="8241576" y="1875543"/>
            <a:ext cx="3722450" cy="297824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b="1" dirty="0">
                <a:solidFill>
                  <a:srgbClr val="0070C0"/>
                </a:solidFill>
              </a:rPr>
              <a:t>Likely Objection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F92E59C-719C-473F-A13B-818D0AD3B3BA}"/>
              </a:ext>
            </a:extLst>
          </p:cNvPr>
          <p:cNvSpPr txBox="1"/>
          <p:nvPr/>
        </p:nvSpPr>
        <p:spPr>
          <a:xfrm>
            <a:off x="8241576" y="2173367"/>
            <a:ext cx="3619065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050" dirty="0"/>
              <a:t>What it’s about and how to overcome.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76ACFB0-714A-4888-8EC0-A477163D0B2A}"/>
              </a:ext>
            </a:extLst>
          </p:cNvPr>
          <p:cNvCxnSpPr>
            <a:cxnSpLocks/>
          </p:cNvCxnSpPr>
          <p:nvPr/>
        </p:nvCxnSpPr>
        <p:spPr>
          <a:xfrm>
            <a:off x="7956563" y="646545"/>
            <a:ext cx="0" cy="6211455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Graphic 34" descr="Rating">
            <a:extLst>
              <a:ext uri="{FF2B5EF4-FFF2-40B4-BE49-F238E27FC236}">
                <a16:creationId xmlns:a16="http://schemas.microsoft.com/office/drawing/2014/main" id="{DBF25E69-B19B-410D-B04D-F5603FA8B79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95249" y="736600"/>
            <a:ext cx="765744" cy="765744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77F20E1E-1EA1-4E3C-9BB9-3E78D9BBDC94}"/>
              </a:ext>
            </a:extLst>
          </p:cNvPr>
          <p:cNvSpPr txBox="1"/>
          <p:nvPr/>
        </p:nvSpPr>
        <p:spPr>
          <a:xfrm>
            <a:off x="865809" y="921870"/>
            <a:ext cx="2327700" cy="297824"/>
          </a:xfrm>
          <a:prstGeom prst="rect">
            <a:avLst/>
          </a:prstGeom>
          <a:noFill/>
        </p:spPr>
        <p:txBody>
          <a:bodyPr wrap="square" lIns="182880" rtlCol="0">
            <a:noAutofit/>
          </a:bodyPr>
          <a:lstStyle/>
          <a:p>
            <a:pPr algn="l"/>
            <a:r>
              <a:rPr lang="en-US" sz="1400" b="1" dirty="0">
                <a:solidFill>
                  <a:srgbClr val="0070C0"/>
                </a:solidFill>
              </a:rPr>
              <a:t>Qualifying Questions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FBF3A4F-042A-4E05-82C2-3F701FCB83E5}"/>
              </a:ext>
            </a:extLst>
          </p:cNvPr>
          <p:cNvSpPr txBox="1"/>
          <p:nvPr/>
        </p:nvSpPr>
        <p:spPr>
          <a:xfrm>
            <a:off x="271135" y="1502343"/>
            <a:ext cx="7329153" cy="48902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050" dirty="0"/>
              <a:t>Use this area to create qualifying questions. If there are multiple drivers for why someone might be looking for a capability or feature like yours, communicate those here.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4D04E3A-A7C2-412B-ACD1-3C6E7EC00E89}"/>
              </a:ext>
            </a:extLst>
          </p:cNvPr>
          <p:cNvSpPr txBox="1"/>
          <p:nvPr/>
        </p:nvSpPr>
        <p:spPr>
          <a:xfrm>
            <a:off x="271135" y="2073485"/>
            <a:ext cx="36469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12233">
              <a:defRPr/>
            </a:pPr>
            <a:r>
              <a:rPr lang="en-US" sz="1050" b="1" dirty="0"/>
              <a:t>Qualifying Questions</a:t>
            </a:r>
            <a:endParaRPr lang="en-US" sz="1050" dirty="0"/>
          </a:p>
          <a:p>
            <a:pPr lvl="0" defTabSz="612233">
              <a:defRPr/>
            </a:pPr>
            <a:endParaRPr lang="en-US" sz="105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9A3FF17-8F0C-4F2E-A934-08DEE975E7E5}"/>
              </a:ext>
            </a:extLst>
          </p:cNvPr>
          <p:cNvSpPr txBox="1"/>
          <p:nvPr/>
        </p:nvSpPr>
        <p:spPr>
          <a:xfrm>
            <a:off x="4113849" y="2064784"/>
            <a:ext cx="36469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Qualifying Questions</a:t>
            </a:r>
            <a:endParaRPr lang="en-US" sz="105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FC31942-57D3-47C0-AB51-7F36B269FDEF}"/>
              </a:ext>
            </a:extLst>
          </p:cNvPr>
          <p:cNvSpPr/>
          <p:nvPr/>
        </p:nvSpPr>
        <p:spPr>
          <a:xfrm>
            <a:off x="8241576" y="3946008"/>
            <a:ext cx="3142028" cy="287826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b="1" dirty="0">
                <a:solidFill>
                  <a:srgbClr val="0070C0"/>
                </a:solidFill>
              </a:rPr>
              <a:t>Likely Objection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59D5EAD-4337-4523-86D6-59A4ACBA0DA3}"/>
              </a:ext>
            </a:extLst>
          </p:cNvPr>
          <p:cNvSpPr txBox="1"/>
          <p:nvPr/>
        </p:nvSpPr>
        <p:spPr>
          <a:xfrm>
            <a:off x="8241576" y="4233834"/>
            <a:ext cx="3646925" cy="2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050" dirty="0"/>
              <a:t>What it’s about and how to overcome.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B766E99-D74E-4402-9185-CFA5FAE8C4BF}"/>
              </a:ext>
            </a:extLst>
          </p:cNvPr>
          <p:cNvCxnSpPr>
            <a:cxnSpLocks/>
          </p:cNvCxnSpPr>
          <p:nvPr/>
        </p:nvCxnSpPr>
        <p:spPr>
          <a:xfrm rot="5400000">
            <a:off x="3979489" y="770313"/>
            <a:ext cx="0" cy="795528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14FEB24B-201A-43CE-8BAA-21F1D2F46249}"/>
              </a:ext>
            </a:extLst>
          </p:cNvPr>
          <p:cNvSpPr txBox="1"/>
          <p:nvPr/>
        </p:nvSpPr>
        <p:spPr>
          <a:xfrm>
            <a:off x="195249" y="4869199"/>
            <a:ext cx="3417450" cy="226337"/>
          </a:xfrm>
          <a:prstGeom prst="rect">
            <a:avLst/>
          </a:prstGeom>
          <a:noFill/>
        </p:spPr>
        <p:txBody>
          <a:bodyPr wrap="square" lIns="182880" rtlCol="0">
            <a:noAutofit/>
          </a:bodyPr>
          <a:lstStyle/>
          <a:p>
            <a:pPr algn="l"/>
            <a:r>
              <a:rPr lang="en-US" sz="1400" b="1" dirty="0">
                <a:solidFill>
                  <a:srgbClr val="0070C0"/>
                </a:solidFill>
              </a:rPr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2980287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593</Words>
  <Application>Microsoft Office PowerPoint</Application>
  <PresentationFormat>Widescreen</PresentationFormat>
  <Paragraphs>61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Michroma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Lorti</dc:creator>
  <cp:lastModifiedBy>David Lorti</cp:lastModifiedBy>
  <cp:revision>47</cp:revision>
  <dcterms:created xsi:type="dcterms:W3CDTF">2020-06-15T09:46:55Z</dcterms:created>
  <dcterms:modified xsi:type="dcterms:W3CDTF">2020-06-16T10:04:29Z</dcterms:modified>
</cp:coreProperties>
</file>