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430" r:id="rId2"/>
    <p:sldId id="605" r:id="rId3"/>
    <p:sldId id="602" r:id="rId4"/>
    <p:sldId id="61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DC6"/>
    <a:srgbClr val="D4F0FC"/>
    <a:srgbClr val="D0DCE5"/>
    <a:srgbClr val="E6E6E6"/>
    <a:srgbClr val="D8F1FC"/>
    <a:srgbClr val="00405C"/>
    <a:srgbClr val="E3F5FD"/>
    <a:srgbClr val="2F528F"/>
    <a:srgbClr val="084864"/>
    <a:srgbClr val="042F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96" autoAdjust="0"/>
  </p:normalViewPr>
  <p:slideViewPr>
    <p:cSldViewPr snapToGrid="0">
      <p:cViewPr varScale="1">
        <p:scale>
          <a:sx n="101" d="100"/>
          <a:sy n="101" d="100"/>
        </p:scale>
        <p:origin x="13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F33F3C-E66D-49E4-9D96-14F920D764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F3E891-4192-4199-899D-AA6272279FB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815CF-6A54-43F4-8C2D-0A49BE76998D}" type="datetimeFigureOut">
              <a:rPr lang="en-US" smtClean="0"/>
              <a:t>3/11/2019</a:t>
            </a:fld>
            <a:endParaRPr lang="en-US"/>
          </a:p>
        </p:txBody>
      </p:sp>
      <p:sp>
        <p:nvSpPr>
          <p:cNvPr id="4" name="Slide Image Placeholder 3">
            <a:extLst>
              <a:ext uri="{FF2B5EF4-FFF2-40B4-BE49-F238E27FC236}">
                <a16:creationId xmlns:a16="http://schemas.microsoft.com/office/drawing/2014/main" id="{EECABB1A-5A8B-459D-BB5A-09B73B96C0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10E33C0C-D1B0-4DBA-8C1C-A98A8A726AD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462BFEE-A5F6-4E5F-BC0E-3A0CC6EA9BE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623B0B10-EBA6-47FC-86CD-589FAB9DA60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1CBFF-0AC6-479D-A716-C134F3EF5F1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DFC6-DF3F-4A36-9D59-CEA8AD1F2B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9CE6C4-6AAA-4674-9EB9-6588862FC9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44E50C-8A6F-47A0-98A7-31A131930940}"/>
              </a:ext>
            </a:extLst>
          </p:cNvPr>
          <p:cNvSpPr>
            <a:spLocks noGrp="1"/>
          </p:cNvSpPr>
          <p:nvPr>
            <p:ph type="dt" sz="half" idx="10"/>
          </p:nvPr>
        </p:nvSpPr>
        <p:spPr/>
        <p:txBody>
          <a:bodyPr/>
          <a:lstStyle/>
          <a:p>
            <a:fld id="{94B275C0-6F74-4737-8067-2D019607078E}" type="datetimeFigureOut">
              <a:rPr lang="en-US" smtClean="0"/>
              <a:t>3/11/2019</a:t>
            </a:fld>
            <a:endParaRPr lang="en-US"/>
          </a:p>
        </p:txBody>
      </p:sp>
      <p:sp>
        <p:nvSpPr>
          <p:cNvPr id="5" name="Footer Placeholder 4">
            <a:extLst>
              <a:ext uri="{FF2B5EF4-FFF2-40B4-BE49-F238E27FC236}">
                <a16:creationId xmlns:a16="http://schemas.microsoft.com/office/drawing/2014/main" id="{ACDC71D9-A4E3-431B-A647-3B40B0C11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D058CE-06FE-4B70-A698-B27B511BFCB7}"/>
              </a:ext>
            </a:extLst>
          </p:cNvPr>
          <p:cNvSpPr>
            <a:spLocks noGrp="1"/>
          </p:cNvSpPr>
          <p:nvPr>
            <p:ph type="sldNum" sz="quarter" idx="12"/>
          </p:nvPr>
        </p:nvSpPr>
        <p:spPr/>
        <p:txBody>
          <a:bodyPr/>
          <a:lstStyle/>
          <a:p>
            <a:fld id="{F8285961-7BE3-40D7-9977-203CF6C695E7}" type="slidenum">
              <a:rPr lang="en-US" smtClean="0"/>
              <a:t>‹#›</a:t>
            </a:fld>
            <a:endParaRPr lang="en-US"/>
          </a:p>
        </p:txBody>
      </p:sp>
    </p:spTree>
    <p:extLst>
      <p:ext uri="{BB962C8B-B14F-4D97-AF65-F5344CB8AC3E}">
        <p14:creationId xmlns:p14="http://schemas.microsoft.com/office/powerpoint/2010/main" val="52055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C78E-BECD-4805-829D-A8F09A41BD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7249E1-F4D2-4A6B-99D4-8D7BE13680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3C9B5-8FE5-4201-9DD1-79D53D1E6BBE}"/>
              </a:ext>
            </a:extLst>
          </p:cNvPr>
          <p:cNvSpPr>
            <a:spLocks noGrp="1"/>
          </p:cNvSpPr>
          <p:nvPr>
            <p:ph type="dt" sz="half" idx="10"/>
          </p:nvPr>
        </p:nvSpPr>
        <p:spPr/>
        <p:txBody>
          <a:bodyPr/>
          <a:lstStyle/>
          <a:p>
            <a:fld id="{94B275C0-6F74-4737-8067-2D019607078E}" type="datetimeFigureOut">
              <a:rPr lang="en-US" smtClean="0"/>
              <a:t>3/11/2019</a:t>
            </a:fld>
            <a:endParaRPr lang="en-US"/>
          </a:p>
        </p:txBody>
      </p:sp>
      <p:sp>
        <p:nvSpPr>
          <p:cNvPr id="5" name="Footer Placeholder 4">
            <a:extLst>
              <a:ext uri="{FF2B5EF4-FFF2-40B4-BE49-F238E27FC236}">
                <a16:creationId xmlns:a16="http://schemas.microsoft.com/office/drawing/2014/main" id="{F03080C6-4792-4A4E-AEFF-74D4CB24B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358DF-728A-41DD-B62F-FBE33187583D}"/>
              </a:ext>
            </a:extLst>
          </p:cNvPr>
          <p:cNvSpPr>
            <a:spLocks noGrp="1"/>
          </p:cNvSpPr>
          <p:nvPr>
            <p:ph type="sldNum" sz="quarter" idx="12"/>
          </p:nvPr>
        </p:nvSpPr>
        <p:spPr/>
        <p:txBody>
          <a:bodyPr/>
          <a:lstStyle/>
          <a:p>
            <a:fld id="{F8285961-7BE3-40D7-9977-203CF6C695E7}" type="slidenum">
              <a:rPr lang="en-US" smtClean="0"/>
              <a:t>‹#›</a:t>
            </a:fld>
            <a:endParaRPr lang="en-US"/>
          </a:p>
        </p:txBody>
      </p:sp>
    </p:spTree>
    <p:extLst>
      <p:ext uri="{BB962C8B-B14F-4D97-AF65-F5344CB8AC3E}">
        <p14:creationId xmlns:p14="http://schemas.microsoft.com/office/powerpoint/2010/main" val="170515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427247-EA35-425F-BFDD-54F2E26B48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850F71-C333-49FE-BC84-28C03C2620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0CEA1-26BB-493F-B963-A5AEF9260706}"/>
              </a:ext>
            </a:extLst>
          </p:cNvPr>
          <p:cNvSpPr>
            <a:spLocks noGrp="1"/>
          </p:cNvSpPr>
          <p:nvPr>
            <p:ph type="dt" sz="half" idx="10"/>
          </p:nvPr>
        </p:nvSpPr>
        <p:spPr/>
        <p:txBody>
          <a:bodyPr/>
          <a:lstStyle/>
          <a:p>
            <a:fld id="{94B275C0-6F74-4737-8067-2D019607078E}" type="datetimeFigureOut">
              <a:rPr lang="en-US" smtClean="0"/>
              <a:t>3/11/2019</a:t>
            </a:fld>
            <a:endParaRPr lang="en-US"/>
          </a:p>
        </p:txBody>
      </p:sp>
      <p:sp>
        <p:nvSpPr>
          <p:cNvPr id="5" name="Footer Placeholder 4">
            <a:extLst>
              <a:ext uri="{FF2B5EF4-FFF2-40B4-BE49-F238E27FC236}">
                <a16:creationId xmlns:a16="http://schemas.microsoft.com/office/drawing/2014/main" id="{A0E9AB2D-2088-447B-9975-5B4DFD2B5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31DF6-584D-4261-9C1F-8295CE1506B3}"/>
              </a:ext>
            </a:extLst>
          </p:cNvPr>
          <p:cNvSpPr>
            <a:spLocks noGrp="1"/>
          </p:cNvSpPr>
          <p:nvPr>
            <p:ph type="sldNum" sz="quarter" idx="12"/>
          </p:nvPr>
        </p:nvSpPr>
        <p:spPr/>
        <p:txBody>
          <a:bodyPr/>
          <a:lstStyle/>
          <a:p>
            <a:fld id="{F8285961-7BE3-40D7-9977-203CF6C695E7}" type="slidenum">
              <a:rPr lang="en-US" smtClean="0"/>
              <a:t>‹#›</a:t>
            </a:fld>
            <a:endParaRPr lang="en-US"/>
          </a:p>
        </p:txBody>
      </p:sp>
    </p:spTree>
    <p:extLst>
      <p:ext uri="{BB962C8B-B14F-4D97-AF65-F5344CB8AC3E}">
        <p14:creationId xmlns:p14="http://schemas.microsoft.com/office/powerpoint/2010/main" val="1642760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Full Page Content">
    <p:spTree>
      <p:nvGrpSpPr>
        <p:cNvPr id="1" name=""/>
        <p:cNvGrpSpPr/>
        <p:nvPr/>
      </p:nvGrpSpPr>
      <p:grpSpPr>
        <a:xfrm>
          <a:off x="0" y="0"/>
          <a:ext cx="0" cy="0"/>
          <a:chOff x="0" y="0"/>
          <a:chExt cx="0" cy="0"/>
        </a:xfrm>
      </p:grpSpPr>
      <p:sp>
        <p:nvSpPr>
          <p:cNvPr id="2" name="Title 1"/>
          <p:cNvSpPr>
            <a:spLocks noGrp="1"/>
          </p:cNvSpPr>
          <p:nvPr>
            <p:ph type="title"/>
          </p:nvPr>
        </p:nvSpPr>
        <p:spPr>
          <a:xfrm>
            <a:off x="853440" y="304801"/>
            <a:ext cx="10485120" cy="688623"/>
          </a:xfrm>
        </p:spPr>
        <p:txBody>
          <a:bodyPr anchor="ctr" anchorCtr="0"/>
          <a:lstStyle/>
          <a:p>
            <a:r>
              <a:rPr lang="en-US" dirty="0"/>
              <a:t>Click to edit Master title style</a:t>
            </a:r>
          </a:p>
        </p:txBody>
      </p:sp>
      <p:sp>
        <p:nvSpPr>
          <p:cNvPr id="4" name="Slide Number Placeholder 3">
            <a:extLst>
              <a:ext uri="{FF2B5EF4-FFF2-40B4-BE49-F238E27FC236}">
                <a16:creationId xmlns:a16="http://schemas.microsoft.com/office/drawing/2014/main" id="{9CF16F60-1512-FE42-AFBF-278DC78EEC4B}"/>
              </a:ext>
            </a:extLst>
          </p:cNvPr>
          <p:cNvSpPr>
            <a:spLocks noGrp="1"/>
          </p:cNvSpPr>
          <p:nvPr>
            <p:ph type="sldNum" sz="quarter" idx="16"/>
          </p:nvPr>
        </p:nvSpPr>
        <p:spPr/>
        <p:txBody>
          <a:bodyPr/>
          <a:lstStyle/>
          <a:p>
            <a:fld id="{4A4538E6-DAC6-7A45-B1DA-E03892ECAA38}" type="slidenum">
              <a:rPr lang="en-US" smtClean="0"/>
              <a:pPr/>
              <a:t>‹#›</a:t>
            </a:fld>
            <a:endParaRPr lang="en-US" dirty="0"/>
          </a:p>
        </p:txBody>
      </p:sp>
    </p:spTree>
    <p:extLst>
      <p:ext uri="{BB962C8B-B14F-4D97-AF65-F5344CB8AC3E}">
        <p14:creationId xmlns:p14="http://schemas.microsoft.com/office/powerpoint/2010/main" val="1063903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04AC-13B1-4869-BD08-430B1DBA4F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E026E-7B82-4BF1-9253-90E1714DDD7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0BDB9-1434-49EC-A2E7-EEC6BA8FBE50}"/>
              </a:ext>
            </a:extLst>
          </p:cNvPr>
          <p:cNvSpPr>
            <a:spLocks noGrp="1"/>
          </p:cNvSpPr>
          <p:nvPr>
            <p:ph type="dt" sz="half" idx="10"/>
          </p:nvPr>
        </p:nvSpPr>
        <p:spPr/>
        <p:txBody>
          <a:bodyPr/>
          <a:lstStyle/>
          <a:p>
            <a:fld id="{94B275C0-6F74-4737-8067-2D019607078E}" type="datetimeFigureOut">
              <a:rPr lang="en-US" smtClean="0"/>
              <a:t>3/11/2019</a:t>
            </a:fld>
            <a:endParaRPr lang="en-US"/>
          </a:p>
        </p:txBody>
      </p:sp>
      <p:sp>
        <p:nvSpPr>
          <p:cNvPr id="5" name="Footer Placeholder 4">
            <a:extLst>
              <a:ext uri="{FF2B5EF4-FFF2-40B4-BE49-F238E27FC236}">
                <a16:creationId xmlns:a16="http://schemas.microsoft.com/office/drawing/2014/main" id="{7DAD7512-47A8-4DA1-8D58-03C8A02C2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FA93A-13C3-41A5-8094-1C668C56D912}"/>
              </a:ext>
            </a:extLst>
          </p:cNvPr>
          <p:cNvSpPr>
            <a:spLocks noGrp="1"/>
          </p:cNvSpPr>
          <p:nvPr>
            <p:ph type="sldNum" sz="quarter" idx="12"/>
          </p:nvPr>
        </p:nvSpPr>
        <p:spPr/>
        <p:txBody>
          <a:bodyPr/>
          <a:lstStyle/>
          <a:p>
            <a:fld id="{F8285961-7BE3-40D7-9977-203CF6C695E7}" type="slidenum">
              <a:rPr lang="en-US" smtClean="0"/>
              <a:t>‹#›</a:t>
            </a:fld>
            <a:endParaRPr lang="en-US"/>
          </a:p>
        </p:txBody>
      </p:sp>
    </p:spTree>
    <p:extLst>
      <p:ext uri="{BB962C8B-B14F-4D97-AF65-F5344CB8AC3E}">
        <p14:creationId xmlns:p14="http://schemas.microsoft.com/office/powerpoint/2010/main" val="4066664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BD14-57C0-400B-9294-975F8AA131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D7AC2F-04B6-4698-9316-B5527ED58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2287C-3562-4E62-A9EC-7D7E61750B1D}"/>
              </a:ext>
            </a:extLst>
          </p:cNvPr>
          <p:cNvSpPr>
            <a:spLocks noGrp="1"/>
          </p:cNvSpPr>
          <p:nvPr>
            <p:ph type="dt" sz="half" idx="10"/>
          </p:nvPr>
        </p:nvSpPr>
        <p:spPr/>
        <p:txBody>
          <a:bodyPr/>
          <a:lstStyle/>
          <a:p>
            <a:fld id="{94B275C0-6F74-4737-8067-2D019607078E}" type="datetimeFigureOut">
              <a:rPr lang="en-US" smtClean="0"/>
              <a:t>3/11/2019</a:t>
            </a:fld>
            <a:endParaRPr lang="en-US"/>
          </a:p>
        </p:txBody>
      </p:sp>
      <p:sp>
        <p:nvSpPr>
          <p:cNvPr id="5" name="Footer Placeholder 4">
            <a:extLst>
              <a:ext uri="{FF2B5EF4-FFF2-40B4-BE49-F238E27FC236}">
                <a16:creationId xmlns:a16="http://schemas.microsoft.com/office/drawing/2014/main" id="{8909A575-3E51-4F40-9A85-2A8BC19B83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B0BF3-E671-4E60-BFFD-E4EDF875676B}"/>
              </a:ext>
            </a:extLst>
          </p:cNvPr>
          <p:cNvSpPr>
            <a:spLocks noGrp="1"/>
          </p:cNvSpPr>
          <p:nvPr>
            <p:ph type="sldNum" sz="quarter" idx="12"/>
          </p:nvPr>
        </p:nvSpPr>
        <p:spPr/>
        <p:txBody>
          <a:bodyPr/>
          <a:lstStyle/>
          <a:p>
            <a:fld id="{F8285961-7BE3-40D7-9977-203CF6C695E7}" type="slidenum">
              <a:rPr lang="en-US" smtClean="0"/>
              <a:t>‹#›</a:t>
            </a:fld>
            <a:endParaRPr lang="en-US"/>
          </a:p>
        </p:txBody>
      </p:sp>
    </p:spTree>
    <p:extLst>
      <p:ext uri="{BB962C8B-B14F-4D97-AF65-F5344CB8AC3E}">
        <p14:creationId xmlns:p14="http://schemas.microsoft.com/office/powerpoint/2010/main" val="2871096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44D2-27B7-48D2-AE8B-817ACAFDF8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3E868E-3234-441A-9327-0CEFD481E5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33D893-F33A-4CF4-8EB5-1DBE751B72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0B9FB3-F65D-4AB9-BD3B-DE73DBD57457}"/>
              </a:ext>
            </a:extLst>
          </p:cNvPr>
          <p:cNvSpPr>
            <a:spLocks noGrp="1"/>
          </p:cNvSpPr>
          <p:nvPr>
            <p:ph type="dt" sz="half" idx="10"/>
          </p:nvPr>
        </p:nvSpPr>
        <p:spPr/>
        <p:txBody>
          <a:bodyPr/>
          <a:lstStyle/>
          <a:p>
            <a:fld id="{94B275C0-6F74-4737-8067-2D019607078E}" type="datetimeFigureOut">
              <a:rPr lang="en-US" smtClean="0"/>
              <a:t>3/11/2019</a:t>
            </a:fld>
            <a:endParaRPr lang="en-US"/>
          </a:p>
        </p:txBody>
      </p:sp>
      <p:sp>
        <p:nvSpPr>
          <p:cNvPr id="6" name="Footer Placeholder 5">
            <a:extLst>
              <a:ext uri="{FF2B5EF4-FFF2-40B4-BE49-F238E27FC236}">
                <a16:creationId xmlns:a16="http://schemas.microsoft.com/office/drawing/2014/main" id="{09460B14-0A31-42BF-BA0B-22A95206D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90946-ABA4-4918-B5DA-CF93D4D943E2}"/>
              </a:ext>
            </a:extLst>
          </p:cNvPr>
          <p:cNvSpPr>
            <a:spLocks noGrp="1"/>
          </p:cNvSpPr>
          <p:nvPr>
            <p:ph type="sldNum" sz="quarter" idx="12"/>
          </p:nvPr>
        </p:nvSpPr>
        <p:spPr/>
        <p:txBody>
          <a:bodyPr/>
          <a:lstStyle/>
          <a:p>
            <a:fld id="{F8285961-7BE3-40D7-9977-203CF6C695E7}" type="slidenum">
              <a:rPr lang="en-US" smtClean="0"/>
              <a:t>‹#›</a:t>
            </a:fld>
            <a:endParaRPr lang="en-US"/>
          </a:p>
        </p:txBody>
      </p:sp>
    </p:spTree>
    <p:extLst>
      <p:ext uri="{BB962C8B-B14F-4D97-AF65-F5344CB8AC3E}">
        <p14:creationId xmlns:p14="http://schemas.microsoft.com/office/powerpoint/2010/main" val="276199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E0E3-7432-41C5-B1C8-A33790F777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12D6DB-9618-4133-9C6E-6F26CBA0B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915860-F95D-4DFB-98F5-8E13D18DF7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81B8E0-F007-46F3-B2C2-EF6AAD645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2A57F5-33C1-48AE-B5F9-3E87DF289CB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52E6CF-8FD1-4EA4-8F5D-9047D8430874}"/>
              </a:ext>
            </a:extLst>
          </p:cNvPr>
          <p:cNvSpPr>
            <a:spLocks noGrp="1"/>
          </p:cNvSpPr>
          <p:nvPr>
            <p:ph type="dt" sz="half" idx="10"/>
          </p:nvPr>
        </p:nvSpPr>
        <p:spPr/>
        <p:txBody>
          <a:bodyPr/>
          <a:lstStyle/>
          <a:p>
            <a:fld id="{94B275C0-6F74-4737-8067-2D019607078E}" type="datetimeFigureOut">
              <a:rPr lang="en-US" smtClean="0"/>
              <a:t>3/11/2019</a:t>
            </a:fld>
            <a:endParaRPr lang="en-US"/>
          </a:p>
        </p:txBody>
      </p:sp>
      <p:sp>
        <p:nvSpPr>
          <p:cNvPr id="8" name="Footer Placeholder 7">
            <a:extLst>
              <a:ext uri="{FF2B5EF4-FFF2-40B4-BE49-F238E27FC236}">
                <a16:creationId xmlns:a16="http://schemas.microsoft.com/office/drawing/2014/main" id="{66754C52-372D-493B-965C-8B5E46C975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B3921-C213-41FC-A3A5-F79AA9491D56}"/>
              </a:ext>
            </a:extLst>
          </p:cNvPr>
          <p:cNvSpPr>
            <a:spLocks noGrp="1"/>
          </p:cNvSpPr>
          <p:nvPr>
            <p:ph type="sldNum" sz="quarter" idx="12"/>
          </p:nvPr>
        </p:nvSpPr>
        <p:spPr/>
        <p:txBody>
          <a:bodyPr/>
          <a:lstStyle/>
          <a:p>
            <a:fld id="{F8285961-7BE3-40D7-9977-203CF6C695E7}" type="slidenum">
              <a:rPr lang="en-US" smtClean="0"/>
              <a:t>‹#›</a:t>
            </a:fld>
            <a:endParaRPr lang="en-US"/>
          </a:p>
        </p:txBody>
      </p:sp>
    </p:spTree>
    <p:extLst>
      <p:ext uri="{BB962C8B-B14F-4D97-AF65-F5344CB8AC3E}">
        <p14:creationId xmlns:p14="http://schemas.microsoft.com/office/powerpoint/2010/main" val="414576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BAE2-A0EC-47EE-9388-43DAAABD52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0AEE7F-C35B-4F4E-9DC0-9E1732CDEEEB}"/>
              </a:ext>
            </a:extLst>
          </p:cNvPr>
          <p:cNvSpPr>
            <a:spLocks noGrp="1"/>
          </p:cNvSpPr>
          <p:nvPr>
            <p:ph type="dt" sz="half" idx="10"/>
          </p:nvPr>
        </p:nvSpPr>
        <p:spPr/>
        <p:txBody>
          <a:bodyPr/>
          <a:lstStyle/>
          <a:p>
            <a:fld id="{94B275C0-6F74-4737-8067-2D019607078E}" type="datetimeFigureOut">
              <a:rPr lang="en-US" smtClean="0"/>
              <a:t>3/11/2019</a:t>
            </a:fld>
            <a:endParaRPr lang="en-US"/>
          </a:p>
        </p:txBody>
      </p:sp>
      <p:sp>
        <p:nvSpPr>
          <p:cNvPr id="4" name="Footer Placeholder 3">
            <a:extLst>
              <a:ext uri="{FF2B5EF4-FFF2-40B4-BE49-F238E27FC236}">
                <a16:creationId xmlns:a16="http://schemas.microsoft.com/office/drawing/2014/main" id="{1A51BA49-E8DD-4D19-B000-BD75C325FB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22B0AE-327E-44C0-9E13-30F72088639D}"/>
              </a:ext>
            </a:extLst>
          </p:cNvPr>
          <p:cNvSpPr>
            <a:spLocks noGrp="1"/>
          </p:cNvSpPr>
          <p:nvPr>
            <p:ph type="sldNum" sz="quarter" idx="12"/>
          </p:nvPr>
        </p:nvSpPr>
        <p:spPr/>
        <p:txBody>
          <a:bodyPr/>
          <a:lstStyle/>
          <a:p>
            <a:fld id="{F8285961-7BE3-40D7-9977-203CF6C695E7}" type="slidenum">
              <a:rPr lang="en-US" smtClean="0"/>
              <a:t>‹#›</a:t>
            </a:fld>
            <a:endParaRPr lang="en-US"/>
          </a:p>
        </p:txBody>
      </p:sp>
    </p:spTree>
    <p:extLst>
      <p:ext uri="{BB962C8B-B14F-4D97-AF65-F5344CB8AC3E}">
        <p14:creationId xmlns:p14="http://schemas.microsoft.com/office/powerpoint/2010/main" val="2418120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84143E-DCA7-4856-BBE4-B48988D90588}"/>
              </a:ext>
            </a:extLst>
          </p:cNvPr>
          <p:cNvSpPr>
            <a:spLocks noGrp="1"/>
          </p:cNvSpPr>
          <p:nvPr>
            <p:ph type="dt" sz="half" idx="10"/>
          </p:nvPr>
        </p:nvSpPr>
        <p:spPr/>
        <p:txBody>
          <a:bodyPr/>
          <a:lstStyle/>
          <a:p>
            <a:fld id="{94B275C0-6F74-4737-8067-2D019607078E}" type="datetimeFigureOut">
              <a:rPr lang="en-US" smtClean="0"/>
              <a:t>3/11/2019</a:t>
            </a:fld>
            <a:endParaRPr lang="en-US"/>
          </a:p>
        </p:txBody>
      </p:sp>
      <p:sp>
        <p:nvSpPr>
          <p:cNvPr id="3" name="Footer Placeholder 2">
            <a:extLst>
              <a:ext uri="{FF2B5EF4-FFF2-40B4-BE49-F238E27FC236}">
                <a16:creationId xmlns:a16="http://schemas.microsoft.com/office/drawing/2014/main" id="{5166D118-F0A7-43B7-A88B-09D5E55F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E38DC1-031D-47EB-BC4C-413DB2DEAA41}"/>
              </a:ext>
            </a:extLst>
          </p:cNvPr>
          <p:cNvSpPr>
            <a:spLocks noGrp="1"/>
          </p:cNvSpPr>
          <p:nvPr>
            <p:ph type="sldNum" sz="quarter" idx="12"/>
          </p:nvPr>
        </p:nvSpPr>
        <p:spPr/>
        <p:txBody>
          <a:bodyPr/>
          <a:lstStyle/>
          <a:p>
            <a:fld id="{F8285961-7BE3-40D7-9977-203CF6C695E7}" type="slidenum">
              <a:rPr lang="en-US" smtClean="0"/>
              <a:t>‹#›</a:t>
            </a:fld>
            <a:endParaRPr lang="en-US"/>
          </a:p>
        </p:txBody>
      </p:sp>
    </p:spTree>
    <p:extLst>
      <p:ext uri="{BB962C8B-B14F-4D97-AF65-F5344CB8AC3E}">
        <p14:creationId xmlns:p14="http://schemas.microsoft.com/office/powerpoint/2010/main" val="183239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1545-F70E-45A0-BC73-DA002DF7E3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B316FD-ECB2-4B08-8718-A70E3DBEE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68281E-3D81-475E-B73D-3FD2F39BA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48F9D8-AA2D-4288-B035-11C2BBB95AD0}"/>
              </a:ext>
            </a:extLst>
          </p:cNvPr>
          <p:cNvSpPr>
            <a:spLocks noGrp="1"/>
          </p:cNvSpPr>
          <p:nvPr>
            <p:ph type="dt" sz="half" idx="10"/>
          </p:nvPr>
        </p:nvSpPr>
        <p:spPr/>
        <p:txBody>
          <a:bodyPr/>
          <a:lstStyle/>
          <a:p>
            <a:fld id="{94B275C0-6F74-4737-8067-2D019607078E}" type="datetimeFigureOut">
              <a:rPr lang="en-US" smtClean="0"/>
              <a:t>3/11/2019</a:t>
            </a:fld>
            <a:endParaRPr lang="en-US"/>
          </a:p>
        </p:txBody>
      </p:sp>
      <p:sp>
        <p:nvSpPr>
          <p:cNvPr id="6" name="Footer Placeholder 5">
            <a:extLst>
              <a:ext uri="{FF2B5EF4-FFF2-40B4-BE49-F238E27FC236}">
                <a16:creationId xmlns:a16="http://schemas.microsoft.com/office/drawing/2014/main" id="{52399210-F5CD-49D5-A413-51B34D7A9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6B180-D29B-4D0C-9D58-6337624E09DC}"/>
              </a:ext>
            </a:extLst>
          </p:cNvPr>
          <p:cNvSpPr>
            <a:spLocks noGrp="1"/>
          </p:cNvSpPr>
          <p:nvPr>
            <p:ph type="sldNum" sz="quarter" idx="12"/>
          </p:nvPr>
        </p:nvSpPr>
        <p:spPr/>
        <p:txBody>
          <a:bodyPr/>
          <a:lstStyle/>
          <a:p>
            <a:fld id="{F8285961-7BE3-40D7-9977-203CF6C695E7}" type="slidenum">
              <a:rPr lang="en-US" smtClean="0"/>
              <a:t>‹#›</a:t>
            </a:fld>
            <a:endParaRPr lang="en-US"/>
          </a:p>
        </p:txBody>
      </p:sp>
    </p:spTree>
    <p:extLst>
      <p:ext uri="{BB962C8B-B14F-4D97-AF65-F5344CB8AC3E}">
        <p14:creationId xmlns:p14="http://schemas.microsoft.com/office/powerpoint/2010/main" val="224228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9730-B8EF-443D-9D83-9A5136F4F8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D5322E-DAB9-48C8-B42B-E0AA8E8EA6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C9553D-1466-4382-9842-9046CE564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F22917-3094-4681-8E42-E001290486FD}"/>
              </a:ext>
            </a:extLst>
          </p:cNvPr>
          <p:cNvSpPr>
            <a:spLocks noGrp="1"/>
          </p:cNvSpPr>
          <p:nvPr>
            <p:ph type="dt" sz="half" idx="10"/>
          </p:nvPr>
        </p:nvSpPr>
        <p:spPr/>
        <p:txBody>
          <a:bodyPr/>
          <a:lstStyle/>
          <a:p>
            <a:fld id="{94B275C0-6F74-4737-8067-2D019607078E}" type="datetimeFigureOut">
              <a:rPr lang="en-US" smtClean="0"/>
              <a:t>3/11/2019</a:t>
            </a:fld>
            <a:endParaRPr lang="en-US"/>
          </a:p>
        </p:txBody>
      </p:sp>
      <p:sp>
        <p:nvSpPr>
          <p:cNvPr id="6" name="Footer Placeholder 5">
            <a:extLst>
              <a:ext uri="{FF2B5EF4-FFF2-40B4-BE49-F238E27FC236}">
                <a16:creationId xmlns:a16="http://schemas.microsoft.com/office/drawing/2014/main" id="{95F5534E-E7C7-467D-AD64-252625CEE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73FFDC-514B-4031-A9C2-E454DBBD014C}"/>
              </a:ext>
            </a:extLst>
          </p:cNvPr>
          <p:cNvSpPr>
            <a:spLocks noGrp="1"/>
          </p:cNvSpPr>
          <p:nvPr>
            <p:ph type="sldNum" sz="quarter" idx="12"/>
          </p:nvPr>
        </p:nvSpPr>
        <p:spPr/>
        <p:txBody>
          <a:bodyPr/>
          <a:lstStyle/>
          <a:p>
            <a:fld id="{F8285961-7BE3-40D7-9977-203CF6C695E7}" type="slidenum">
              <a:rPr lang="en-US" smtClean="0"/>
              <a:t>‹#›</a:t>
            </a:fld>
            <a:endParaRPr lang="en-US"/>
          </a:p>
        </p:txBody>
      </p:sp>
    </p:spTree>
    <p:extLst>
      <p:ext uri="{BB962C8B-B14F-4D97-AF65-F5344CB8AC3E}">
        <p14:creationId xmlns:p14="http://schemas.microsoft.com/office/powerpoint/2010/main" val="400445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63CB0A-E27A-4FC0-8859-05E119F3C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F243FE-C7E5-4326-AEF3-D757C5E30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56D664-09E0-4D99-91CC-ACA86A902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275C0-6F74-4737-8067-2D019607078E}" type="datetimeFigureOut">
              <a:rPr lang="en-US" smtClean="0"/>
              <a:t>3/11/2019</a:t>
            </a:fld>
            <a:endParaRPr lang="en-US"/>
          </a:p>
        </p:txBody>
      </p:sp>
      <p:sp>
        <p:nvSpPr>
          <p:cNvPr id="5" name="Footer Placeholder 4">
            <a:extLst>
              <a:ext uri="{FF2B5EF4-FFF2-40B4-BE49-F238E27FC236}">
                <a16:creationId xmlns:a16="http://schemas.microsoft.com/office/drawing/2014/main" id="{57312F8C-64F8-421B-8822-C9B0473C21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FC98F5-C4A0-4880-B1EA-9B107FCBAF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85961-7BE3-40D7-9977-203CF6C695E7}" type="slidenum">
              <a:rPr lang="en-US" smtClean="0"/>
              <a:t>‹#›</a:t>
            </a:fld>
            <a:endParaRPr lang="en-US"/>
          </a:p>
        </p:txBody>
      </p:sp>
    </p:spTree>
    <p:extLst>
      <p:ext uri="{BB962C8B-B14F-4D97-AF65-F5344CB8AC3E}">
        <p14:creationId xmlns:p14="http://schemas.microsoft.com/office/powerpoint/2010/main" val="2456576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AA6CDD-01B5-41BB-B68D-F46A80B79723}"/>
              </a:ext>
            </a:extLst>
          </p:cNvPr>
          <p:cNvPicPr>
            <a:picLocks noChangeAspect="1"/>
          </p:cNvPicPr>
          <p:nvPr/>
        </p:nvPicPr>
        <p:blipFill rotWithShape="1">
          <a:blip r:embed="rId2">
            <a:extLst>
              <a:ext uri="{28A0092B-C50C-407E-A947-70E740481C1C}">
                <a14:useLocalDpi xmlns:a14="http://schemas.microsoft.com/office/drawing/2010/main" val="0"/>
              </a:ext>
            </a:extLst>
          </a:blip>
          <a:srcRect t="39733" b="56534"/>
          <a:stretch/>
        </p:blipFill>
        <p:spPr>
          <a:xfrm>
            <a:off x="1" y="6563790"/>
            <a:ext cx="12192000" cy="303445"/>
          </a:xfrm>
          <a:prstGeom prst="rect">
            <a:avLst/>
          </a:prstGeom>
        </p:spPr>
      </p:pic>
      <p:sp>
        <p:nvSpPr>
          <p:cNvPr id="9" name="TextBox 8">
            <a:extLst>
              <a:ext uri="{FF2B5EF4-FFF2-40B4-BE49-F238E27FC236}">
                <a16:creationId xmlns:a16="http://schemas.microsoft.com/office/drawing/2014/main" id="{AACAD291-A3A8-4FB0-AC40-1CE293217D51}"/>
              </a:ext>
            </a:extLst>
          </p:cNvPr>
          <p:cNvSpPr txBox="1"/>
          <p:nvPr/>
        </p:nvSpPr>
        <p:spPr>
          <a:xfrm>
            <a:off x="9497568" y="6593759"/>
            <a:ext cx="2694431" cy="261610"/>
          </a:xfrm>
          <a:prstGeom prst="rect">
            <a:avLst/>
          </a:prstGeom>
          <a:noFill/>
        </p:spPr>
        <p:txBody>
          <a:bodyPr wrap="square" rtlCol="0">
            <a:spAutoFit/>
          </a:bodyPr>
          <a:lstStyle/>
          <a:p>
            <a:r>
              <a:rPr lang="en-US" sz="1100" dirty="0">
                <a:solidFill>
                  <a:srgbClr val="108DC6"/>
                </a:solidFill>
                <a:latin typeface="Michroma" pitchFamily="2" charset="0"/>
                <a:ea typeface="Michroma" pitchFamily="2" charset="0"/>
              </a:rPr>
              <a:t>Shoot the Curl Marketing</a:t>
            </a:r>
          </a:p>
        </p:txBody>
      </p:sp>
      <p:sp>
        <p:nvSpPr>
          <p:cNvPr id="2" name="Title 1">
            <a:extLst>
              <a:ext uri="{FF2B5EF4-FFF2-40B4-BE49-F238E27FC236}">
                <a16:creationId xmlns:a16="http://schemas.microsoft.com/office/drawing/2014/main" id="{CE0DF6A8-7E59-4FC6-AFFC-9A49392CD06E}"/>
              </a:ext>
            </a:extLst>
          </p:cNvPr>
          <p:cNvSpPr>
            <a:spLocks noGrp="1"/>
          </p:cNvSpPr>
          <p:nvPr>
            <p:ph type="title"/>
          </p:nvPr>
        </p:nvSpPr>
        <p:spPr>
          <a:xfrm>
            <a:off x="477982" y="383598"/>
            <a:ext cx="10515600" cy="697057"/>
          </a:xfrm>
        </p:spPr>
        <p:txBody>
          <a:bodyPr>
            <a:normAutofit/>
          </a:bodyPr>
          <a:lstStyle/>
          <a:p>
            <a:r>
              <a:rPr lang="en-US" sz="2800" b="1" dirty="0">
                <a:solidFill>
                  <a:srgbClr val="108DC6"/>
                </a:solidFill>
              </a:rPr>
              <a:t>About usage</a:t>
            </a:r>
          </a:p>
        </p:txBody>
      </p:sp>
      <p:sp>
        <p:nvSpPr>
          <p:cNvPr id="5" name="TextBox 4">
            <a:extLst>
              <a:ext uri="{FF2B5EF4-FFF2-40B4-BE49-F238E27FC236}">
                <a16:creationId xmlns:a16="http://schemas.microsoft.com/office/drawing/2014/main" id="{B3887264-570D-467F-82CC-2FAE9D0B0805}"/>
              </a:ext>
            </a:extLst>
          </p:cNvPr>
          <p:cNvSpPr txBox="1"/>
          <p:nvPr/>
        </p:nvSpPr>
        <p:spPr>
          <a:xfrm>
            <a:off x="7989455" y="194719"/>
            <a:ext cx="3934691" cy="338554"/>
          </a:xfrm>
          <a:prstGeom prst="rect">
            <a:avLst/>
          </a:prstGeom>
          <a:noFill/>
        </p:spPr>
        <p:txBody>
          <a:bodyPr wrap="square" rtlCol="0">
            <a:spAutoFit/>
          </a:bodyPr>
          <a:lstStyle/>
          <a:p>
            <a:pPr algn="r"/>
            <a:r>
              <a:rPr lang="en-US" sz="1600" dirty="0">
                <a:solidFill>
                  <a:srgbClr val="108DC6"/>
                </a:solidFill>
                <a:latin typeface="Michroma" pitchFamily="2" charset="0"/>
                <a:ea typeface="Michroma" pitchFamily="2" charset="0"/>
              </a:rPr>
              <a:t>Shoot the Curl Marketing</a:t>
            </a:r>
          </a:p>
        </p:txBody>
      </p:sp>
      <p:sp>
        <p:nvSpPr>
          <p:cNvPr id="3" name="TextBox 2">
            <a:extLst>
              <a:ext uri="{FF2B5EF4-FFF2-40B4-BE49-F238E27FC236}">
                <a16:creationId xmlns:a16="http://schemas.microsoft.com/office/drawing/2014/main" id="{76671F12-8749-4239-903D-91A6A9BA6CFA}"/>
              </a:ext>
            </a:extLst>
          </p:cNvPr>
          <p:cNvSpPr txBox="1"/>
          <p:nvPr/>
        </p:nvSpPr>
        <p:spPr>
          <a:xfrm>
            <a:off x="498763" y="1638986"/>
            <a:ext cx="11194473" cy="2031325"/>
          </a:xfrm>
          <a:prstGeom prst="rect">
            <a:avLst/>
          </a:prstGeom>
          <a:noFill/>
        </p:spPr>
        <p:txBody>
          <a:bodyPr wrap="square" rtlCol="0">
            <a:spAutoFit/>
          </a:bodyPr>
          <a:lstStyle/>
          <a:p>
            <a:r>
              <a:rPr lang="en-US" dirty="0"/>
              <a:t>A message to Product Marketers and Teams: </a:t>
            </a:r>
          </a:p>
          <a:p>
            <a:endParaRPr lang="en-US" dirty="0"/>
          </a:p>
          <a:p>
            <a:r>
              <a:rPr lang="en-US" dirty="0"/>
              <a:t>You are free to borrow all of the elements in the slide here and adopt it for your own particular usage. You can manipulate it, change it, delete some of it, add to it. It doesn’t matter. The only thing we ask you don’t do is forget to delete the Shoot the Curl Marketing graphics and messages from your own slides </a:t>
            </a:r>
            <a:r>
              <a:rPr lang="en-US" dirty="0">
                <a:sym typeface="Wingdings" panose="05000000000000000000" pitchFamily="2" charset="2"/>
              </a:rPr>
              <a:t>. </a:t>
            </a:r>
          </a:p>
          <a:p>
            <a:endParaRPr lang="en-US" dirty="0">
              <a:sym typeface="Wingdings" panose="05000000000000000000" pitchFamily="2" charset="2"/>
            </a:endParaRPr>
          </a:p>
          <a:p>
            <a:r>
              <a:rPr lang="en-US" dirty="0">
                <a:sym typeface="Wingdings" panose="05000000000000000000" pitchFamily="2" charset="2"/>
              </a:rPr>
              <a:t>And, if you want to go further to show any thanks. Call us out on LinkedIn or at our website. </a:t>
            </a:r>
            <a:endParaRPr lang="en-US" dirty="0"/>
          </a:p>
        </p:txBody>
      </p:sp>
    </p:spTree>
    <p:extLst>
      <p:ext uri="{BB962C8B-B14F-4D97-AF65-F5344CB8AC3E}">
        <p14:creationId xmlns:p14="http://schemas.microsoft.com/office/powerpoint/2010/main" val="4287609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E77C9AA-25F3-47A6-9458-64A3889215BC}"/>
              </a:ext>
            </a:extLst>
          </p:cNvPr>
          <p:cNvPicPr>
            <a:picLocks noChangeAspect="1"/>
          </p:cNvPicPr>
          <p:nvPr/>
        </p:nvPicPr>
        <p:blipFill rotWithShape="1">
          <a:blip r:embed="rId2">
            <a:extLst>
              <a:ext uri="{28A0092B-C50C-407E-A947-70E740481C1C}">
                <a14:useLocalDpi xmlns:a14="http://schemas.microsoft.com/office/drawing/2010/main" val="0"/>
              </a:ext>
            </a:extLst>
          </a:blip>
          <a:srcRect t="39733" b="56534"/>
          <a:stretch/>
        </p:blipFill>
        <p:spPr>
          <a:xfrm>
            <a:off x="1" y="6563790"/>
            <a:ext cx="12192000" cy="303445"/>
          </a:xfrm>
          <a:prstGeom prst="rect">
            <a:avLst/>
          </a:prstGeom>
        </p:spPr>
      </p:pic>
      <p:sp>
        <p:nvSpPr>
          <p:cNvPr id="41" name="Rectangle 40">
            <a:extLst>
              <a:ext uri="{FF2B5EF4-FFF2-40B4-BE49-F238E27FC236}">
                <a16:creationId xmlns:a16="http://schemas.microsoft.com/office/drawing/2014/main" id="{48E40E76-9FDF-4E9A-B4C0-AF48DFF01383}"/>
              </a:ext>
            </a:extLst>
          </p:cNvPr>
          <p:cNvSpPr/>
          <p:nvPr/>
        </p:nvSpPr>
        <p:spPr>
          <a:xfrm>
            <a:off x="9600" y="998400"/>
            <a:ext cx="6259200" cy="24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Rectangle 5">
            <a:extLst>
              <a:ext uri="{FF2B5EF4-FFF2-40B4-BE49-F238E27FC236}">
                <a16:creationId xmlns:a16="http://schemas.microsoft.com/office/drawing/2014/main" id="{ACF904EE-3DC2-43E6-8FF2-E658F4F83037}"/>
              </a:ext>
            </a:extLst>
          </p:cNvPr>
          <p:cNvSpPr/>
          <p:nvPr/>
        </p:nvSpPr>
        <p:spPr>
          <a:xfrm>
            <a:off x="0" y="-38100"/>
            <a:ext cx="12192000" cy="975053"/>
          </a:xfrm>
          <a:prstGeom prst="rect">
            <a:avLst/>
          </a:prstGeom>
          <a:gradFill flip="none" rotWithShape="1">
            <a:gsLst>
              <a:gs pos="0">
                <a:srgbClr val="108DC6">
                  <a:shade val="30000"/>
                  <a:satMod val="115000"/>
                </a:srgbClr>
              </a:gs>
              <a:gs pos="50000">
                <a:srgbClr val="108DC6">
                  <a:shade val="67500"/>
                  <a:satMod val="115000"/>
                </a:srgbClr>
              </a:gs>
              <a:gs pos="100000">
                <a:srgbClr val="108DC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itle 4">
            <a:extLst>
              <a:ext uri="{FF2B5EF4-FFF2-40B4-BE49-F238E27FC236}">
                <a16:creationId xmlns:a16="http://schemas.microsoft.com/office/drawing/2014/main" id="{B5514639-CFE6-453A-9494-6E2FACC4B941}"/>
              </a:ext>
            </a:extLst>
          </p:cNvPr>
          <p:cNvSpPr>
            <a:spLocks noGrp="1"/>
          </p:cNvSpPr>
          <p:nvPr>
            <p:ph type="title"/>
          </p:nvPr>
        </p:nvSpPr>
        <p:spPr>
          <a:xfrm>
            <a:off x="157796" y="5365"/>
            <a:ext cx="3456133" cy="688623"/>
          </a:xfrm>
        </p:spPr>
        <p:txBody>
          <a:bodyPr>
            <a:normAutofit/>
          </a:bodyPr>
          <a:lstStyle/>
          <a:p>
            <a:r>
              <a:rPr lang="en-US" sz="3600" b="1" dirty="0">
                <a:solidFill>
                  <a:schemeClr val="bg1"/>
                </a:solidFill>
              </a:rPr>
              <a:t>Sales Card</a:t>
            </a:r>
          </a:p>
        </p:txBody>
      </p:sp>
      <p:sp>
        <p:nvSpPr>
          <p:cNvPr id="7" name="TextBox 6">
            <a:extLst>
              <a:ext uri="{FF2B5EF4-FFF2-40B4-BE49-F238E27FC236}">
                <a16:creationId xmlns:a16="http://schemas.microsoft.com/office/drawing/2014/main" id="{4A468FDA-F57A-4FC8-B481-74113396583D}"/>
              </a:ext>
            </a:extLst>
          </p:cNvPr>
          <p:cNvSpPr txBox="1"/>
          <p:nvPr/>
        </p:nvSpPr>
        <p:spPr>
          <a:xfrm>
            <a:off x="10345003" y="6285525"/>
            <a:ext cx="1846997" cy="276999"/>
          </a:xfrm>
          <a:prstGeom prst="rect">
            <a:avLst/>
          </a:prstGeom>
          <a:noFill/>
        </p:spPr>
        <p:txBody>
          <a:bodyPr wrap="square" rtlCol="0">
            <a:spAutoFit/>
          </a:bodyPr>
          <a:lstStyle/>
          <a:p>
            <a:r>
              <a:rPr lang="en-US" sz="1200" dirty="0"/>
              <a:t>Last revised 3/11/2019</a:t>
            </a:r>
          </a:p>
        </p:txBody>
      </p:sp>
      <p:sp>
        <p:nvSpPr>
          <p:cNvPr id="8" name="TextBox 7">
            <a:extLst>
              <a:ext uri="{FF2B5EF4-FFF2-40B4-BE49-F238E27FC236}">
                <a16:creationId xmlns:a16="http://schemas.microsoft.com/office/drawing/2014/main" id="{536D1277-BC87-448D-9C03-F05164665549}"/>
              </a:ext>
            </a:extLst>
          </p:cNvPr>
          <p:cNvSpPr txBox="1"/>
          <p:nvPr/>
        </p:nvSpPr>
        <p:spPr>
          <a:xfrm>
            <a:off x="5172502" y="6286063"/>
            <a:ext cx="1846997" cy="276999"/>
          </a:xfrm>
          <a:prstGeom prst="rect">
            <a:avLst/>
          </a:prstGeom>
          <a:noFill/>
        </p:spPr>
        <p:txBody>
          <a:bodyPr wrap="square" rtlCol="0">
            <a:spAutoFit/>
          </a:bodyPr>
          <a:lstStyle/>
          <a:p>
            <a:pPr algn="ctr"/>
            <a:r>
              <a:rPr lang="en-US" sz="1200" dirty="0"/>
              <a:t>Company Confidential</a:t>
            </a:r>
          </a:p>
        </p:txBody>
      </p:sp>
      <p:sp>
        <p:nvSpPr>
          <p:cNvPr id="9" name="TextBox 8">
            <a:extLst>
              <a:ext uri="{FF2B5EF4-FFF2-40B4-BE49-F238E27FC236}">
                <a16:creationId xmlns:a16="http://schemas.microsoft.com/office/drawing/2014/main" id="{D59DFD46-9565-48BA-B19E-0850483E97C3}"/>
              </a:ext>
            </a:extLst>
          </p:cNvPr>
          <p:cNvSpPr txBox="1"/>
          <p:nvPr/>
        </p:nvSpPr>
        <p:spPr>
          <a:xfrm>
            <a:off x="4018277" y="137872"/>
            <a:ext cx="8015927" cy="297454"/>
          </a:xfrm>
          <a:prstGeom prst="rect">
            <a:avLst/>
          </a:prstGeom>
          <a:noFill/>
        </p:spPr>
        <p:txBody>
          <a:bodyPr wrap="square" rtlCol="0">
            <a:spAutoFit/>
          </a:bodyPr>
          <a:lstStyle/>
          <a:p>
            <a:r>
              <a:rPr lang="en-US" sz="1333" b="1" dirty="0">
                <a:solidFill>
                  <a:schemeClr val="bg1"/>
                </a:solidFill>
              </a:rPr>
              <a:t>Value Proposition: </a:t>
            </a:r>
            <a:r>
              <a:rPr lang="en-US" sz="1333" dirty="0">
                <a:solidFill>
                  <a:schemeClr val="bg1"/>
                </a:solidFill>
              </a:rPr>
              <a:t>1-2 sentence value prop statement goes here.</a:t>
            </a:r>
          </a:p>
        </p:txBody>
      </p:sp>
      <p:sp>
        <p:nvSpPr>
          <p:cNvPr id="10" name="TextBox 9">
            <a:extLst>
              <a:ext uri="{FF2B5EF4-FFF2-40B4-BE49-F238E27FC236}">
                <a16:creationId xmlns:a16="http://schemas.microsoft.com/office/drawing/2014/main" id="{31C6BACD-2209-4AF5-BFF8-EAF18F69BC95}"/>
              </a:ext>
            </a:extLst>
          </p:cNvPr>
          <p:cNvSpPr txBox="1"/>
          <p:nvPr/>
        </p:nvSpPr>
        <p:spPr>
          <a:xfrm>
            <a:off x="172873" y="513791"/>
            <a:ext cx="3441056" cy="379656"/>
          </a:xfrm>
          <a:prstGeom prst="rect">
            <a:avLst/>
          </a:prstGeom>
          <a:noFill/>
        </p:spPr>
        <p:txBody>
          <a:bodyPr wrap="square" rtlCol="0">
            <a:spAutoFit/>
          </a:bodyPr>
          <a:lstStyle/>
          <a:p>
            <a:r>
              <a:rPr lang="en-US" b="1" dirty="0">
                <a:solidFill>
                  <a:schemeClr val="bg1"/>
                </a:solidFill>
              </a:rPr>
              <a:t>Offering Name</a:t>
            </a:r>
          </a:p>
        </p:txBody>
      </p:sp>
      <p:sp>
        <p:nvSpPr>
          <p:cNvPr id="11" name="TextBox 10">
            <a:extLst>
              <a:ext uri="{FF2B5EF4-FFF2-40B4-BE49-F238E27FC236}">
                <a16:creationId xmlns:a16="http://schemas.microsoft.com/office/drawing/2014/main" id="{69723EEE-C2BB-47D4-ABC8-59D62CDEB730}"/>
              </a:ext>
            </a:extLst>
          </p:cNvPr>
          <p:cNvSpPr txBox="1"/>
          <p:nvPr/>
        </p:nvSpPr>
        <p:spPr>
          <a:xfrm>
            <a:off x="62271" y="1251635"/>
            <a:ext cx="2221173" cy="5626897"/>
          </a:xfrm>
          <a:prstGeom prst="rect">
            <a:avLst/>
          </a:prstGeom>
          <a:noFill/>
        </p:spPr>
        <p:txBody>
          <a:bodyPr wrap="square" rtlCol="0">
            <a:noAutofit/>
          </a:bodyPr>
          <a:lstStyle/>
          <a:p>
            <a:r>
              <a:rPr lang="en-US" sz="1067" b="1" dirty="0"/>
              <a:t>Our Target Audience</a:t>
            </a:r>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endParaRPr lang="en-US" sz="1067" dirty="0"/>
          </a:p>
          <a:p>
            <a:r>
              <a:rPr lang="en-US" sz="1067" b="1" dirty="0"/>
              <a:t>Their Priorities</a:t>
            </a:r>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endParaRPr lang="en-US" sz="1067" dirty="0"/>
          </a:p>
          <a:p>
            <a:r>
              <a:rPr lang="en-US" sz="1067" b="1" dirty="0"/>
              <a:t>By Organization Size/Type</a:t>
            </a:r>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endParaRPr lang="en-US" sz="1067" dirty="0"/>
          </a:p>
          <a:p>
            <a:pPr marL="228594" indent="-228594">
              <a:buFont typeface="Arial" panose="020B0604020202020204" pitchFamily="34" charset="0"/>
              <a:buChar char="•"/>
            </a:pPr>
            <a:endParaRPr lang="en-US" sz="1067" dirty="0"/>
          </a:p>
          <a:p>
            <a:r>
              <a:rPr lang="en-US" sz="1067" b="1" dirty="0"/>
              <a:t>By Industries</a:t>
            </a:r>
          </a:p>
          <a:p>
            <a:endParaRPr lang="en-US" sz="1200" dirty="0"/>
          </a:p>
          <a:p>
            <a:endParaRPr lang="en-US" sz="1200" dirty="0"/>
          </a:p>
          <a:p>
            <a:endParaRPr lang="en-US" sz="1200" dirty="0"/>
          </a:p>
          <a:p>
            <a:endParaRPr lang="en-US" sz="1200" dirty="0"/>
          </a:p>
          <a:p>
            <a:endParaRPr lang="en-US" sz="1200" dirty="0"/>
          </a:p>
        </p:txBody>
      </p:sp>
      <p:sp>
        <p:nvSpPr>
          <p:cNvPr id="12" name="TextBox 11">
            <a:extLst>
              <a:ext uri="{FF2B5EF4-FFF2-40B4-BE49-F238E27FC236}">
                <a16:creationId xmlns:a16="http://schemas.microsoft.com/office/drawing/2014/main" id="{12139A6C-A499-43CF-B7A7-4053BBDB29BC}"/>
              </a:ext>
            </a:extLst>
          </p:cNvPr>
          <p:cNvSpPr txBox="1"/>
          <p:nvPr/>
        </p:nvSpPr>
        <p:spPr>
          <a:xfrm>
            <a:off x="2318639" y="1657377"/>
            <a:ext cx="3306678" cy="584968"/>
          </a:xfrm>
          <a:prstGeom prst="rect">
            <a:avLst/>
          </a:prstGeom>
          <a:noFill/>
        </p:spPr>
        <p:txBody>
          <a:bodyPr wrap="square" rtlCol="0">
            <a:spAutoFit/>
          </a:bodyPr>
          <a:lstStyle/>
          <a:p>
            <a:r>
              <a:rPr lang="en-US" sz="1067" b="1" dirty="0"/>
              <a:t>Messaging for Target Audience 1</a:t>
            </a:r>
          </a:p>
          <a:p>
            <a:r>
              <a:rPr lang="en-US" sz="1067" dirty="0"/>
              <a:t>Provide 2-3 sentence messaging related to this audience.</a:t>
            </a:r>
          </a:p>
        </p:txBody>
      </p:sp>
      <p:sp>
        <p:nvSpPr>
          <p:cNvPr id="13" name="TextBox 12">
            <a:extLst>
              <a:ext uri="{FF2B5EF4-FFF2-40B4-BE49-F238E27FC236}">
                <a16:creationId xmlns:a16="http://schemas.microsoft.com/office/drawing/2014/main" id="{4181DA85-7484-44E8-971F-74CDE06492DD}"/>
              </a:ext>
            </a:extLst>
          </p:cNvPr>
          <p:cNvSpPr txBox="1"/>
          <p:nvPr/>
        </p:nvSpPr>
        <p:spPr>
          <a:xfrm>
            <a:off x="5732323" y="1657377"/>
            <a:ext cx="3306678" cy="584968"/>
          </a:xfrm>
          <a:prstGeom prst="rect">
            <a:avLst/>
          </a:prstGeom>
          <a:noFill/>
        </p:spPr>
        <p:txBody>
          <a:bodyPr wrap="square" rtlCol="0">
            <a:spAutoFit/>
          </a:bodyPr>
          <a:lstStyle/>
          <a:p>
            <a:r>
              <a:rPr lang="en-US" sz="1067" b="1" dirty="0"/>
              <a:t>Messaging for Target Audience 2</a:t>
            </a:r>
          </a:p>
          <a:p>
            <a:r>
              <a:rPr lang="en-US" sz="1067" dirty="0"/>
              <a:t>Provide 2-3 sentence messaging related to this audience.</a:t>
            </a:r>
          </a:p>
        </p:txBody>
      </p:sp>
      <p:sp>
        <p:nvSpPr>
          <p:cNvPr id="14" name="TextBox 13">
            <a:extLst>
              <a:ext uri="{FF2B5EF4-FFF2-40B4-BE49-F238E27FC236}">
                <a16:creationId xmlns:a16="http://schemas.microsoft.com/office/drawing/2014/main" id="{3920A204-86D6-4C32-AAF5-E67DB3275BD4}"/>
              </a:ext>
            </a:extLst>
          </p:cNvPr>
          <p:cNvSpPr txBox="1"/>
          <p:nvPr/>
        </p:nvSpPr>
        <p:spPr>
          <a:xfrm>
            <a:off x="9131601" y="1680179"/>
            <a:ext cx="2993725" cy="584968"/>
          </a:xfrm>
          <a:prstGeom prst="rect">
            <a:avLst/>
          </a:prstGeom>
          <a:noFill/>
        </p:spPr>
        <p:txBody>
          <a:bodyPr wrap="square" rtlCol="0">
            <a:spAutoFit/>
          </a:bodyPr>
          <a:lstStyle/>
          <a:p>
            <a:r>
              <a:rPr lang="en-US" sz="1067" b="1" dirty="0"/>
              <a:t>Messaging for Target Audience 1</a:t>
            </a:r>
          </a:p>
          <a:p>
            <a:r>
              <a:rPr lang="en-US" sz="1067" dirty="0"/>
              <a:t>Provide 2-3 sentence messaging related to this audience.</a:t>
            </a:r>
          </a:p>
        </p:txBody>
      </p:sp>
      <p:cxnSp>
        <p:nvCxnSpPr>
          <p:cNvPr id="16" name="Straight Connector 15">
            <a:extLst>
              <a:ext uri="{FF2B5EF4-FFF2-40B4-BE49-F238E27FC236}">
                <a16:creationId xmlns:a16="http://schemas.microsoft.com/office/drawing/2014/main" id="{3C6A63B2-34DD-4D97-A309-DE3A71CDC239}"/>
              </a:ext>
            </a:extLst>
          </p:cNvPr>
          <p:cNvCxnSpPr>
            <a:cxnSpLocks/>
          </p:cNvCxnSpPr>
          <p:nvPr/>
        </p:nvCxnSpPr>
        <p:spPr>
          <a:xfrm>
            <a:off x="2280429" y="1259107"/>
            <a:ext cx="0" cy="56083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F459BC1-D136-426B-98E4-695C4512A314}"/>
              </a:ext>
            </a:extLst>
          </p:cNvPr>
          <p:cNvCxnSpPr>
            <a:cxnSpLocks/>
          </p:cNvCxnSpPr>
          <p:nvPr/>
        </p:nvCxnSpPr>
        <p:spPr>
          <a:xfrm rot="16200000" flipH="1">
            <a:off x="7224216" y="-510355"/>
            <a:ext cx="0" cy="98755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AF1E33D-DADB-4232-AAB7-ED9F28EDD1E1}"/>
              </a:ext>
            </a:extLst>
          </p:cNvPr>
          <p:cNvSpPr/>
          <p:nvPr/>
        </p:nvSpPr>
        <p:spPr>
          <a:xfrm>
            <a:off x="0" y="980707"/>
            <a:ext cx="2280429" cy="1950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dirty="0">
                <a:solidFill>
                  <a:schemeClr val="bg1"/>
                </a:solidFill>
              </a:rPr>
              <a:t>TARGET AUDIENCE</a:t>
            </a:r>
          </a:p>
        </p:txBody>
      </p:sp>
      <p:pic>
        <p:nvPicPr>
          <p:cNvPr id="37" name="Graphic 36" descr="Bulls-eye">
            <a:extLst>
              <a:ext uri="{FF2B5EF4-FFF2-40B4-BE49-F238E27FC236}">
                <a16:creationId xmlns:a16="http://schemas.microsoft.com/office/drawing/2014/main" id="{1811E4AF-D767-4BC3-A684-F9BFC5F1F9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0753" y="1287033"/>
            <a:ext cx="415284" cy="415284"/>
          </a:xfrm>
          <a:prstGeom prst="rect">
            <a:avLst/>
          </a:prstGeom>
        </p:spPr>
      </p:pic>
      <p:sp>
        <p:nvSpPr>
          <p:cNvPr id="39" name="Rectangle 38">
            <a:extLst>
              <a:ext uri="{FF2B5EF4-FFF2-40B4-BE49-F238E27FC236}">
                <a16:creationId xmlns:a16="http://schemas.microsoft.com/office/drawing/2014/main" id="{9402B4A1-AA80-465C-ADD5-A31BC4FC140F}"/>
              </a:ext>
            </a:extLst>
          </p:cNvPr>
          <p:cNvSpPr/>
          <p:nvPr/>
        </p:nvSpPr>
        <p:spPr>
          <a:xfrm>
            <a:off x="2304672" y="980707"/>
            <a:ext cx="9887328" cy="1950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dirty="0">
                <a:solidFill>
                  <a:schemeClr val="bg1"/>
                </a:solidFill>
              </a:rPr>
              <a:t>MARKET OPPORTUNITY</a:t>
            </a:r>
          </a:p>
        </p:txBody>
      </p:sp>
      <p:sp>
        <p:nvSpPr>
          <p:cNvPr id="42" name="Rectangle 41">
            <a:extLst>
              <a:ext uri="{FF2B5EF4-FFF2-40B4-BE49-F238E27FC236}">
                <a16:creationId xmlns:a16="http://schemas.microsoft.com/office/drawing/2014/main" id="{D41935C8-487B-49C9-8049-B2EF15BEB18B}"/>
              </a:ext>
            </a:extLst>
          </p:cNvPr>
          <p:cNvSpPr/>
          <p:nvPr/>
        </p:nvSpPr>
        <p:spPr>
          <a:xfrm>
            <a:off x="2318637" y="1465671"/>
            <a:ext cx="9887328" cy="1950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dirty="0">
                <a:solidFill>
                  <a:schemeClr val="bg1"/>
                </a:solidFill>
              </a:rPr>
              <a:t>MESSAGING</a:t>
            </a:r>
          </a:p>
        </p:txBody>
      </p:sp>
      <p:sp>
        <p:nvSpPr>
          <p:cNvPr id="52" name="Rectangle 51">
            <a:extLst>
              <a:ext uri="{FF2B5EF4-FFF2-40B4-BE49-F238E27FC236}">
                <a16:creationId xmlns:a16="http://schemas.microsoft.com/office/drawing/2014/main" id="{6263D76A-0314-4B27-A654-48530012787B}"/>
              </a:ext>
            </a:extLst>
          </p:cNvPr>
          <p:cNvSpPr/>
          <p:nvPr/>
        </p:nvSpPr>
        <p:spPr>
          <a:xfrm>
            <a:off x="2304672" y="1182908"/>
            <a:ext cx="9857305" cy="276999"/>
          </a:xfrm>
          <a:prstGeom prst="rect">
            <a:avLst/>
          </a:prstGeom>
        </p:spPr>
        <p:txBody>
          <a:bodyPr wrap="square">
            <a:spAutoFit/>
          </a:bodyPr>
          <a:lstStyle/>
          <a:p>
            <a:r>
              <a:rPr lang="en-US" sz="1200" dirty="0"/>
              <a:t>Provide a key market opportunity statistic. This could be a cross between an analyst estimate and your TAM/SAM/SOM.</a:t>
            </a:r>
          </a:p>
        </p:txBody>
      </p:sp>
      <p:sp>
        <p:nvSpPr>
          <p:cNvPr id="53" name="Rectangle 52">
            <a:extLst>
              <a:ext uri="{FF2B5EF4-FFF2-40B4-BE49-F238E27FC236}">
                <a16:creationId xmlns:a16="http://schemas.microsoft.com/office/drawing/2014/main" id="{ABF1F187-9E1C-4A97-82ED-D45CA0D81015}"/>
              </a:ext>
            </a:extLst>
          </p:cNvPr>
          <p:cNvSpPr/>
          <p:nvPr/>
        </p:nvSpPr>
        <p:spPr>
          <a:xfrm>
            <a:off x="2304673" y="2637085"/>
            <a:ext cx="9887328" cy="1950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dirty="0">
                <a:solidFill>
                  <a:schemeClr val="bg1"/>
                </a:solidFill>
              </a:rPr>
              <a:t>TECHNICAL DRIVERS</a:t>
            </a:r>
          </a:p>
        </p:txBody>
      </p:sp>
      <p:graphicFrame>
        <p:nvGraphicFramePr>
          <p:cNvPr id="60" name="Table 59">
            <a:extLst>
              <a:ext uri="{FF2B5EF4-FFF2-40B4-BE49-F238E27FC236}">
                <a16:creationId xmlns:a16="http://schemas.microsoft.com/office/drawing/2014/main" id="{21979250-CFBE-4BBE-82EC-C63DEA738EEF}"/>
              </a:ext>
            </a:extLst>
          </p:cNvPr>
          <p:cNvGraphicFramePr>
            <a:graphicFrameLocks noGrp="1"/>
          </p:cNvGraphicFramePr>
          <p:nvPr>
            <p:extLst>
              <p:ext uri="{D42A27DB-BD31-4B8C-83A1-F6EECF244321}">
                <p14:modId xmlns:p14="http://schemas.microsoft.com/office/powerpoint/2010/main" val="3568199561"/>
              </p:ext>
            </p:extLst>
          </p:nvPr>
        </p:nvGraphicFramePr>
        <p:xfrm>
          <a:off x="2361710" y="2920267"/>
          <a:ext cx="9693901" cy="3215640"/>
        </p:xfrm>
        <a:graphic>
          <a:graphicData uri="http://schemas.openxmlformats.org/drawingml/2006/table">
            <a:tbl>
              <a:tblPr firstRow="1" bandRow="1">
                <a:tableStyleId>{5C22544A-7EE6-4342-B048-85BDC9FD1C3A}</a:tableStyleId>
              </a:tblPr>
              <a:tblGrid>
                <a:gridCol w="2098248">
                  <a:extLst>
                    <a:ext uri="{9D8B030D-6E8A-4147-A177-3AD203B41FA5}">
                      <a16:colId xmlns:a16="http://schemas.microsoft.com/office/drawing/2014/main" val="2025440645"/>
                    </a:ext>
                  </a:extLst>
                </a:gridCol>
                <a:gridCol w="3955536">
                  <a:extLst>
                    <a:ext uri="{9D8B030D-6E8A-4147-A177-3AD203B41FA5}">
                      <a16:colId xmlns:a16="http://schemas.microsoft.com/office/drawing/2014/main" val="4042889984"/>
                    </a:ext>
                  </a:extLst>
                </a:gridCol>
                <a:gridCol w="3640117">
                  <a:extLst>
                    <a:ext uri="{9D8B030D-6E8A-4147-A177-3AD203B41FA5}">
                      <a16:colId xmlns:a16="http://schemas.microsoft.com/office/drawing/2014/main" val="3002891046"/>
                    </a:ext>
                  </a:extLst>
                </a:gridCol>
              </a:tblGrid>
              <a:tr h="2844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PAIN</a:t>
                      </a:r>
                      <a:endParaRPr lang="en-US" sz="1100" b="1" dirty="0"/>
                    </a:p>
                  </a:txBody>
                  <a:tcPr marL="121920" marR="121920" marT="60960" marB="60960">
                    <a:gradFill flip="none" rotWithShape="1">
                      <a:gsLst>
                        <a:gs pos="0">
                          <a:srgbClr val="108DC6">
                            <a:shade val="30000"/>
                            <a:satMod val="115000"/>
                          </a:srgbClr>
                        </a:gs>
                        <a:gs pos="50000">
                          <a:srgbClr val="108DC6">
                            <a:shade val="67500"/>
                            <a:satMod val="115000"/>
                          </a:srgbClr>
                        </a:gs>
                        <a:gs pos="100000">
                          <a:srgbClr val="108DC6">
                            <a:shade val="100000"/>
                            <a:satMod val="115000"/>
                          </a:srgbClr>
                        </a:gs>
                      </a:gsLst>
                      <a:lin ang="0" scaled="1"/>
                      <a:tileRect/>
                    </a:gradFill>
                  </a:tcPr>
                </a:tc>
                <a:tc>
                  <a:txBody>
                    <a:bodyPr/>
                    <a:lstStyle/>
                    <a:p>
                      <a:pPr algn="ctr"/>
                      <a:r>
                        <a:rPr lang="en-US" sz="1100" dirty="0"/>
                        <a:t>HOW WE ADDRESS </a:t>
                      </a:r>
                    </a:p>
                  </a:txBody>
                  <a:tcPr marL="121920" marR="121920" marT="60960" marB="60960">
                    <a:gradFill flip="none" rotWithShape="1">
                      <a:gsLst>
                        <a:gs pos="0">
                          <a:srgbClr val="108DC6">
                            <a:shade val="30000"/>
                            <a:satMod val="115000"/>
                          </a:srgbClr>
                        </a:gs>
                        <a:gs pos="50000">
                          <a:srgbClr val="108DC6">
                            <a:shade val="67500"/>
                            <a:satMod val="115000"/>
                          </a:srgbClr>
                        </a:gs>
                        <a:gs pos="100000">
                          <a:srgbClr val="108DC6">
                            <a:shade val="100000"/>
                            <a:satMod val="115000"/>
                          </a:srgbClr>
                        </a:gs>
                      </a:gsLst>
                      <a:lin ang="0" scaled="1"/>
                      <a:tileRect/>
                    </a:gradFill>
                  </a:tcPr>
                </a:tc>
                <a:tc>
                  <a:txBody>
                    <a:bodyPr/>
                    <a:lstStyle/>
                    <a:p>
                      <a:pPr algn="ctr"/>
                      <a:r>
                        <a:rPr lang="en-US" sz="1100" dirty="0"/>
                        <a:t>BENEFIT</a:t>
                      </a:r>
                    </a:p>
                  </a:txBody>
                  <a:tcPr marL="121920" marR="121920" marT="60960" marB="60960">
                    <a:gradFill flip="none" rotWithShape="1">
                      <a:gsLst>
                        <a:gs pos="0">
                          <a:srgbClr val="108DC6">
                            <a:shade val="30000"/>
                            <a:satMod val="115000"/>
                          </a:srgbClr>
                        </a:gs>
                        <a:gs pos="50000">
                          <a:srgbClr val="108DC6">
                            <a:shade val="67500"/>
                            <a:satMod val="115000"/>
                          </a:srgbClr>
                        </a:gs>
                        <a:gs pos="100000">
                          <a:srgbClr val="108DC6">
                            <a:shade val="100000"/>
                            <a:satMod val="115000"/>
                          </a:srgbClr>
                        </a:gs>
                      </a:gsLst>
                      <a:lin ang="0" scaled="1"/>
                      <a:tileRect/>
                    </a:gradFill>
                  </a:tcPr>
                </a:tc>
                <a:extLst>
                  <a:ext uri="{0D108BD9-81ED-4DB2-BD59-A6C34878D82A}">
                    <a16:rowId xmlns:a16="http://schemas.microsoft.com/office/drawing/2014/main" val="2724944434"/>
                  </a:ext>
                </a:extLst>
              </a:tr>
              <a:tr h="772160">
                <a:tc>
                  <a:txBody>
                    <a:bodyPr/>
                    <a:lstStyle/>
                    <a:p>
                      <a:r>
                        <a:rPr lang="en-US" sz="1100" dirty="0"/>
                        <a:t>Clearly outline Pain #1</a:t>
                      </a:r>
                    </a:p>
                  </a:txBody>
                  <a:tcPr marL="121920" marR="121920" marT="60960" marB="60960"/>
                </a:tc>
                <a:tc>
                  <a:txBody>
                    <a:bodyPr/>
                    <a:lstStyle/>
                    <a:p>
                      <a:r>
                        <a:rPr lang="en-US" sz="1100" dirty="0"/>
                        <a:t>How does your offering address the pain directly?</a:t>
                      </a: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What’s the ultimate value for addressing the pain with your offering? Be sure to outline a benefit that really matters to the prospect.</a:t>
                      </a:r>
                    </a:p>
                  </a:txBody>
                  <a:tcPr marL="121920" marR="121920" marT="60960" marB="60960"/>
                </a:tc>
                <a:extLst>
                  <a:ext uri="{0D108BD9-81ED-4DB2-BD59-A6C34878D82A}">
                    <a16:rowId xmlns:a16="http://schemas.microsoft.com/office/drawing/2014/main" val="1549515082"/>
                  </a:ext>
                </a:extLst>
              </a:tr>
              <a:tr h="609600">
                <a:tc>
                  <a:txBody>
                    <a:bodyPr/>
                    <a:lstStyle/>
                    <a:p>
                      <a:endParaRPr lang="en-US" sz="1100" b="0" i="0" u="none" strike="noStrike" kern="1200" baseline="0" dirty="0">
                        <a:solidFill>
                          <a:schemeClr val="dk1"/>
                        </a:solidFill>
                        <a:latin typeface="+mn-lt"/>
                        <a:ea typeface="+mn-ea"/>
                        <a:cs typeface="+mn-cs"/>
                      </a:endParaRPr>
                    </a:p>
                  </a:txBody>
                  <a:tcPr marL="121920" marR="121920" marT="60960" marB="60960"/>
                </a:tc>
                <a:tc>
                  <a:txBody>
                    <a:bodyPr/>
                    <a:lstStyle/>
                    <a:p>
                      <a:endParaRPr lang="en-US" sz="1100" b="0" i="0" u="none" strike="noStrike" kern="1200" baseline="0" dirty="0">
                        <a:solidFill>
                          <a:schemeClr val="dk1"/>
                        </a:solidFill>
                        <a:latin typeface="+mn-lt"/>
                        <a:ea typeface="+mn-ea"/>
                        <a:cs typeface="+mn-cs"/>
                      </a:endParaRPr>
                    </a:p>
                  </a:txBody>
                  <a:tcPr marL="121920" marR="121920" marT="60960" marB="60960"/>
                </a:tc>
                <a:tc>
                  <a:txBody>
                    <a:bodyPr/>
                    <a:lstStyle/>
                    <a:p>
                      <a:endParaRPr lang="en-US" sz="1100" dirty="0"/>
                    </a:p>
                  </a:txBody>
                  <a:tcPr marL="121920" marR="121920" marT="60960" marB="60960"/>
                </a:tc>
                <a:extLst>
                  <a:ext uri="{0D108BD9-81ED-4DB2-BD59-A6C34878D82A}">
                    <a16:rowId xmlns:a16="http://schemas.microsoft.com/office/drawing/2014/main" val="1021560655"/>
                  </a:ext>
                </a:extLst>
              </a:tr>
              <a:tr h="772160">
                <a:tc>
                  <a:txBody>
                    <a:bodyPr/>
                    <a:lstStyle/>
                    <a:p>
                      <a:endParaRPr lang="en-US" sz="1100" dirty="0"/>
                    </a:p>
                  </a:txBody>
                  <a:tcPr marL="121920" marR="121920" marT="60960" marB="60960"/>
                </a:tc>
                <a:tc>
                  <a:txBody>
                    <a:bodyPr/>
                    <a:lstStyle/>
                    <a:p>
                      <a:pPr algn="l"/>
                      <a:endParaRPr lang="en-US" sz="1100" dirty="0"/>
                    </a:p>
                  </a:txBody>
                  <a:tcPr marL="121920" marR="121920" marT="60960" marB="60960"/>
                </a:tc>
                <a:tc>
                  <a:txBody>
                    <a:bodyPr/>
                    <a:lstStyle/>
                    <a:p>
                      <a:pPr algn="l"/>
                      <a:endParaRPr lang="en-US" sz="1100" dirty="0"/>
                    </a:p>
                  </a:txBody>
                  <a:tcPr marL="121920" marR="121920" marT="60960" marB="60960"/>
                </a:tc>
                <a:extLst>
                  <a:ext uri="{0D108BD9-81ED-4DB2-BD59-A6C34878D82A}">
                    <a16:rowId xmlns:a16="http://schemas.microsoft.com/office/drawing/2014/main" val="3724160512"/>
                  </a:ext>
                </a:extLst>
              </a:tr>
              <a:tr h="772160">
                <a:tc>
                  <a:txBody>
                    <a:bodyPr/>
                    <a:lstStyle/>
                    <a:p>
                      <a:endParaRPr lang="en-US" sz="1100" dirty="0"/>
                    </a:p>
                  </a:txBody>
                  <a:tcPr marL="121920" marR="121920" marT="60960" marB="60960"/>
                </a:tc>
                <a:tc>
                  <a:txBody>
                    <a:bodyPr/>
                    <a:lstStyle/>
                    <a:p>
                      <a:pPr algn="l"/>
                      <a:endParaRPr lang="en-US" sz="1100" dirty="0"/>
                    </a:p>
                  </a:txBody>
                  <a:tcPr marL="121920" marR="121920" marT="60960" marB="60960"/>
                </a:tc>
                <a:tc>
                  <a:txBody>
                    <a:bodyPr/>
                    <a:lstStyle/>
                    <a:p>
                      <a:pPr algn="l"/>
                      <a:endParaRPr lang="en-US" sz="1100" dirty="0"/>
                    </a:p>
                  </a:txBody>
                  <a:tcPr marL="121920" marR="121920" marT="60960" marB="60960"/>
                </a:tc>
                <a:extLst>
                  <a:ext uri="{0D108BD9-81ED-4DB2-BD59-A6C34878D82A}">
                    <a16:rowId xmlns:a16="http://schemas.microsoft.com/office/drawing/2014/main" val="856616098"/>
                  </a:ext>
                </a:extLst>
              </a:tr>
            </a:tbl>
          </a:graphicData>
        </a:graphic>
      </p:graphicFrame>
      <p:sp>
        <p:nvSpPr>
          <p:cNvPr id="2" name="Rectangle 1">
            <a:extLst>
              <a:ext uri="{FF2B5EF4-FFF2-40B4-BE49-F238E27FC236}">
                <a16:creationId xmlns:a16="http://schemas.microsoft.com/office/drawing/2014/main" id="{8AD94A9E-F490-4154-B09F-F84AB825CA14}"/>
              </a:ext>
            </a:extLst>
          </p:cNvPr>
          <p:cNvSpPr/>
          <p:nvPr/>
        </p:nvSpPr>
        <p:spPr>
          <a:xfrm>
            <a:off x="10756255" y="137872"/>
            <a:ext cx="1299356" cy="3514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Your Logo</a:t>
            </a:r>
          </a:p>
        </p:txBody>
      </p:sp>
    </p:spTree>
    <p:extLst>
      <p:ext uri="{BB962C8B-B14F-4D97-AF65-F5344CB8AC3E}">
        <p14:creationId xmlns:p14="http://schemas.microsoft.com/office/powerpoint/2010/main" val="164447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B58437-7126-4F2C-8FB9-2CB5DE008317}"/>
              </a:ext>
            </a:extLst>
          </p:cNvPr>
          <p:cNvSpPr/>
          <p:nvPr/>
        </p:nvSpPr>
        <p:spPr>
          <a:xfrm>
            <a:off x="0" y="1"/>
            <a:ext cx="12192000" cy="473668"/>
          </a:xfrm>
          <a:prstGeom prst="rect">
            <a:avLst/>
          </a:prstGeom>
          <a:gradFill flip="none" rotWithShape="1">
            <a:gsLst>
              <a:gs pos="0">
                <a:srgbClr val="108DC6">
                  <a:shade val="30000"/>
                  <a:satMod val="115000"/>
                </a:srgbClr>
              </a:gs>
              <a:gs pos="50000">
                <a:srgbClr val="108DC6">
                  <a:shade val="67500"/>
                  <a:satMod val="115000"/>
                </a:srgbClr>
              </a:gs>
              <a:gs pos="100000">
                <a:srgbClr val="108DC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4">
            <a:extLst>
              <a:ext uri="{FF2B5EF4-FFF2-40B4-BE49-F238E27FC236}">
                <a16:creationId xmlns:a16="http://schemas.microsoft.com/office/drawing/2014/main" id="{FDC75D64-A37A-4354-8502-0A91A50C6774}"/>
              </a:ext>
            </a:extLst>
          </p:cNvPr>
          <p:cNvSpPr>
            <a:spLocks noGrp="1"/>
          </p:cNvSpPr>
          <p:nvPr>
            <p:ph type="title"/>
          </p:nvPr>
        </p:nvSpPr>
        <p:spPr>
          <a:xfrm>
            <a:off x="158347" y="82196"/>
            <a:ext cx="2651528" cy="351041"/>
          </a:xfrm>
        </p:spPr>
        <p:txBody>
          <a:bodyPr>
            <a:noAutofit/>
          </a:bodyPr>
          <a:lstStyle/>
          <a:p>
            <a:r>
              <a:rPr lang="en-US" sz="2400" b="1" dirty="0">
                <a:solidFill>
                  <a:schemeClr val="bg1"/>
                </a:solidFill>
              </a:rPr>
              <a:t>Sales Card</a:t>
            </a:r>
          </a:p>
        </p:txBody>
      </p:sp>
      <p:sp>
        <p:nvSpPr>
          <p:cNvPr id="9" name="Rectangle 8">
            <a:extLst>
              <a:ext uri="{FF2B5EF4-FFF2-40B4-BE49-F238E27FC236}">
                <a16:creationId xmlns:a16="http://schemas.microsoft.com/office/drawing/2014/main" id="{C90DD6EE-411B-4869-A3A9-99E2DA0E812A}"/>
              </a:ext>
            </a:extLst>
          </p:cNvPr>
          <p:cNvSpPr/>
          <p:nvPr/>
        </p:nvSpPr>
        <p:spPr>
          <a:xfrm>
            <a:off x="9600" y="1049200"/>
            <a:ext cx="6259200" cy="24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Box 9">
            <a:extLst>
              <a:ext uri="{FF2B5EF4-FFF2-40B4-BE49-F238E27FC236}">
                <a16:creationId xmlns:a16="http://schemas.microsoft.com/office/drawing/2014/main" id="{AD2B670D-8F4D-45FB-8C68-11887C7C559F}"/>
              </a:ext>
            </a:extLst>
          </p:cNvPr>
          <p:cNvSpPr txBox="1"/>
          <p:nvPr/>
        </p:nvSpPr>
        <p:spPr>
          <a:xfrm>
            <a:off x="6345598" y="3489211"/>
            <a:ext cx="1741813" cy="584968"/>
          </a:xfrm>
          <a:prstGeom prst="rect">
            <a:avLst/>
          </a:prstGeom>
          <a:noFill/>
        </p:spPr>
        <p:txBody>
          <a:bodyPr wrap="square" rtlCol="0">
            <a:spAutoFit/>
          </a:bodyPr>
          <a:lstStyle/>
          <a:p>
            <a:r>
              <a:rPr lang="en-US" sz="1067" dirty="0"/>
              <a:t>Convey important pricing information for your offering.</a:t>
            </a:r>
          </a:p>
        </p:txBody>
      </p:sp>
      <p:sp>
        <p:nvSpPr>
          <p:cNvPr id="15" name="Rectangle 14">
            <a:extLst>
              <a:ext uri="{FF2B5EF4-FFF2-40B4-BE49-F238E27FC236}">
                <a16:creationId xmlns:a16="http://schemas.microsoft.com/office/drawing/2014/main" id="{9D282C89-5D8C-4D64-9A76-127140E75B57}"/>
              </a:ext>
            </a:extLst>
          </p:cNvPr>
          <p:cNvSpPr/>
          <p:nvPr/>
        </p:nvSpPr>
        <p:spPr>
          <a:xfrm>
            <a:off x="6345598" y="3275833"/>
            <a:ext cx="5846401" cy="1950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dirty="0">
                <a:solidFill>
                  <a:schemeClr val="bg1"/>
                </a:solidFill>
              </a:rPr>
              <a:t>PRICING</a:t>
            </a:r>
          </a:p>
        </p:txBody>
      </p:sp>
      <p:sp>
        <p:nvSpPr>
          <p:cNvPr id="17" name="TextBox 16">
            <a:extLst>
              <a:ext uri="{FF2B5EF4-FFF2-40B4-BE49-F238E27FC236}">
                <a16:creationId xmlns:a16="http://schemas.microsoft.com/office/drawing/2014/main" id="{825ECFFC-A170-41AA-A9D2-1449D28E4598}"/>
              </a:ext>
            </a:extLst>
          </p:cNvPr>
          <p:cNvSpPr txBox="1"/>
          <p:nvPr/>
        </p:nvSpPr>
        <p:spPr>
          <a:xfrm>
            <a:off x="6324473" y="5650338"/>
            <a:ext cx="2885809" cy="749179"/>
          </a:xfrm>
          <a:prstGeom prst="rect">
            <a:avLst/>
          </a:prstGeom>
          <a:noFill/>
        </p:spPr>
        <p:txBody>
          <a:bodyPr wrap="square" rtlCol="0">
            <a:spAutoFit/>
          </a:bodyPr>
          <a:lstStyle/>
          <a:p>
            <a:r>
              <a:rPr lang="en-US" sz="1067" b="1" dirty="0"/>
              <a:t>Send the following content</a:t>
            </a:r>
            <a:r>
              <a:rPr lang="en-US" sz="1067" dirty="0"/>
              <a:t>:</a:t>
            </a:r>
          </a:p>
          <a:p>
            <a:pPr marL="228594" indent="-228594">
              <a:buFont typeface="Arial" panose="020B0604020202020204" pitchFamily="34" charset="0"/>
              <a:buChar char="•"/>
            </a:pPr>
            <a:r>
              <a:rPr lang="en-US" sz="1067" dirty="0"/>
              <a:t>eBook – Name (Early Stage)</a:t>
            </a:r>
          </a:p>
          <a:p>
            <a:pPr marL="228594" indent="-228594">
              <a:buFont typeface="Arial" panose="020B0604020202020204" pitchFamily="34" charset="0"/>
              <a:buChar char="•"/>
            </a:pPr>
            <a:r>
              <a:rPr lang="en-US" sz="1067" dirty="0"/>
              <a:t>White Paper -  Name (Early)</a:t>
            </a:r>
          </a:p>
          <a:p>
            <a:pPr marL="228594" indent="-228594">
              <a:buFont typeface="Arial" panose="020B0604020202020204" pitchFamily="34" charset="0"/>
              <a:buChar char="•"/>
            </a:pPr>
            <a:r>
              <a:rPr lang="en-US" sz="1067" dirty="0"/>
              <a:t>Case Study #1 – Name (Middle Stage)</a:t>
            </a:r>
          </a:p>
        </p:txBody>
      </p:sp>
      <p:sp>
        <p:nvSpPr>
          <p:cNvPr id="19" name="Rectangle 18">
            <a:extLst>
              <a:ext uri="{FF2B5EF4-FFF2-40B4-BE49-F238E27FC236}">
                <a16:creationId xmlns:a16="http://schemas.microsoft.com/office/drawing/2014/main" id="{B7A2CA45-64E4-4DCA-8AFA-D1ECA80793C0}"/>
              </a:ext>
            </a:extLst>
          </p:cNvPr>
          <p:cNvSpPr/>
          <p:nvPr/>
        </p:nvSpPr>
        <p:spPr>
          <a:xfrm>
            <a:off x="6328915" y="5455265"/>
            <a:ext cx="5876544" cy="1950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dirty="0">
                <a:solidFill>
                  <a:schemeClr val="bg1"/>
                </a:solidFill>
              </a:rPr>
              <a:t>SUGGESTED EXTERNAL CONTENT</a:t>
            </a:r>
          </a:p>
        </p:txBody>
      </p:sp>
      <p:sp>
        <p:nvSpPr>
          <p:cNvPr id="27" name="Rectangle 26">
            <a:extLst>
              <a:ext uri="{FF2B5EF4-FFF2-40B4-BE49-F238E27FC236}">
                <a16:creationId xmlns:a16="http://schemas.microsoft.com/office/drawing/2014/main" id="{2479A4BD-DABC-4B52-A6B4-469BFCCE58C3}"/>
              </a:ext>
            </a:extLst>
          </p:cNvPr>
          <p:cNvSpPr/>
          <p:nvPr/>
        </p:nvSpPr>
        <p:spPr>
          <a:xfrm>
            <a:off x="6345598" y="2124669"/>
            <a:ext cx="5846393" cy="1950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dirty="0">
                <a:solidFill>
                  <a:schemeClr val="bg1"/>
                </a:solidFill>
              </a:rPr>
              <a:t>CROSS-SELL/UP-SELL</a:t>
            </a:r>
          </a:p>
        </p:txBody>
      </p:sp>
      <p:sp>
        <p:nvSpPr>
          <p:cNvPr id="29" name="Rectangle 28">
            <a:extLst>
              <a:ext uri="{FF2B5EF4-FFF2-40B4-BE49-F238E27FC236}">
                <a16:creationId xmlns:a16="http://schemas.microsoft.com/office/drawing/2014/main" id="{84A016B7-F262-425C-9E67-87DA9E49F6E7}"/>
              </a:ext>
            </a:extLst>
          </p:cNvPr>
          <p:cNvSpPr/>
          <p:nvPr/>
        </p:nvSpPr>
        <p:spPr>
          <a:xfrm>
            <a:off x="19200" y="2630772"/>
            <a:ext cx="6326397" cy="1950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dirty="0">
                <a:solidFill>
                  <a:schemeClr val="bg1"/>
                </a:solidFill>
              </a:rPr>
              <a:t>COMPETITIVE STRATEGIES</a:t>
            </a:r>
          </a:p>
        </p:txBody>
      </p:sp>
      <p:cxnSp>
        <p:nvCxnSpPr>
          <p:cNvPr id="40" name="Straight Connector 39">
            <a:extLst>
              <a:ext uri="{FF2B5EF4-FFF2-40B4-BE49-F238E27FC236}">
                <a16:creationId xmlns:a16="http://schemas.microsoft.com/office/drawing/2014/main" id="{1E2AE3FB-ABB2-4D8B-846E-AB603BC1BA9A}"/>
              </a:ext>
            </a:extLst>
          </p:cNvPr>
          <p:cNvCxnSpPr/>
          <p:nvPr/>
        </p:nvCxnSpPr>
        <p:spPr>
          <a:xfrm>
            <a:off x="6336000" y="471831"/>
            <a:ext cx="0" cy="621792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3" name="Table 42">
            <a:extLst>
              <a:ext uri="{FF2B5EF4-FFF2-40B4-BE49-F238E27FC236}">
                <a16:creationId xmlns:a16="http://schemas.microsoft.com/office/drawing/2014/main" id="{034B3282-1528-47B3-9E42-6C45E9D0A37B}"/>
              </a:ext>
            </a:extLst>
          </p:cNvPr>
          <p:cNvGraphicFramePr>
            <a:graphicFrameLocks noGrp="1"/>
          </p:cNvGraphicFramePr>
          <p:nvPr>
            <p:extLst>
              <p:ext uri="{D42A27DB-BD31-4B8C-83A1-F6EECF244321}">
                <p14:modId xmlns:p14="http://schemas.microsoft.com/office/powerpoint/2010/main" val="4112190325"/>
              </p:ext>
            </p:extLst>
          </p:nvPr>
        </p:nvGraphicFramePr>
        <p:xfrm>
          <a:off x="5829" y="2836743"/>
          <a:ext cx="6309246" cy="2423160"/>
        </p:xfrm>
        <a:graphic>
          <a:graphicData uri="http://schemas.openxmlformats.org/drawingml/2006/table">
            <a:tbl>
              <a:tblPr firstRow="1" bandRow="1">
                <a:tableStyleId>{5C22544A-7EE6-4342-B048-85BDC9FD1C3A}</a:tableStyleId>
              </a:tblPr>
              <a:tblGrid>
                <a:gridCol w="1166707">
                  <a:extLst>
                    <a:ext uri="{9D8B030D-6E8A-4147-A177-3AD203B41FA5}">
                      <a16:colId xmlns:a16="http://schemas.microsoft.com/office/drawing/2014/main" val="2025440645"/>
                    </a:ext>
                  </a:extLst>
                </a:gridCol>
                <a:gridCol w="5142539">
                  <a:extLst>
                    <a:ext uri="{9D8B030D-6E8A-4147-A177-3AD203B41FA5}">
                      <a16:colId xmlns:a16="http://schemas.microsoft.com/office/drawing/2014/main" val="4042889984"/>
                    </a:ext>
                  </a:extLst>
                </a:gridCol>
              </a:tblGrid>
              <a:tr h="2844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Competitors</a:t>
                      </a:r>
                      <a:endParaRPr lang="en-US" sz="1100" b="1" dirty="0"/>
                    </a:p>
                  </a:txBody>
                  <a:tcPr marL="121920" marR="121920" marT="60960" marB="60960">
                    <a:gradFill flip="none" rotWithShape="1">
                      <a:gsLst>
                        <a:gs pos="0">
                          <a:srgbClr val="108DC6">
                            <a:shade val="30000"/>
                            <a:satMod val="115000"/>
                          </a:srgbClr>
                        </a:gs>
                        <a:gs pos="50000">
                          <a:srgbClr val="108DC6">
                            <a:shade val="67500"/>
                            <a:satMod val="115000"/>
                          </a:srgbClr>
                        </a:gs>
                        <a:gs pos="100000">
                          <a:srgbClr val="108DC6">
                            <a:shade val="100000"/>
                            <a:satMod val="115000"/>
                          </a:srgbClr>
                        </a:gs>
                      </a:gsLst>
                      <a:lin ang="0" scaled="1"/>
                      <a:tileRect/>
                    </a:gradFill>
                  </a:tcPr>
                </a:tc>
                <a:tc>
                  <a:txBody>
                    <a:bodyPr/>
                    <a:lstStyle/>
                    <a:p>
                      <a:pPr algn="ctr"/>
                      <a:r>
                        <a:rPr lang="en-US" sz="1100" dirty="0"/>
                        <a:t>Differentiators</a:t>
                      </a:r>
                    </a:p>
                  </a:txBody>
                  <a:tcPr marL="121920" marR="121920" marT="60960" marB="60960">
                    <a:gradFill flip="none" rotWithShape="1">
                      <a:gsLst>
                        <a:gs pos="0">
                          <a:srgbClr val="108DC6">
                            <a:shade val="30000"/>
                            <a:satMod val="115000"/>
                          </a:srgbClr>
                        </a:gs>
                        <a:gs pos="50000">
                          <a:srgbClr val="108DC6">
                            <a:shade val="67500"/>
                            <a:satMod val="115000"/>
                          </a:srgbClr>
                        </a:gs>
                        <a:gs pos="100000">
                          <a:srgbClr val="108DC6">
                            <a:shade val="100000"/>
                            <a:satMod val="115000"/>
                          </a:srgbClr>
                        </a:gs>
                      </a:gsLst>
                      <a:lin ang="0" scaled="1"/>
                      <a:tileRect/>
                    </a:gradFill>
                  </a:tcPr>
                </a:tc>
                <a:extLst>
                  <a:ext uri="{0D108BD9-81ED-4DB2-BD59-A6C34878D82A}">
                    <a16:rowId xmlns:a16="http://schemas.microsoft.com/office/drawing/2014/main" val="2724944434"/>
                  </a:ext>
                </a:extLst>
              </a:tr>
              <a:tr h="609600">
                <a:tc>
                  <a:txBody>
                    <a:bodyPr/>
                    <a:lstStyle/>
                    <a:p>
                      <a:r>
                        <a:rPr lang="en-US" sz="1100" dirty="0"/>
                        <a:t>Competitor #1</a:t>
                      </a: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100" dirty="0"/>
                        <a:t>Call out key differentiators for sellers to convey when going up against this competitor.</a:t>
                      </a:r>
                    </a:p>
                  </a:txBody>
                  <a:tcPr marL="121920" marR="121920" marT="60960" marB="60960"/>
                </a:tc>
                <a:extLst>
                  <a:ext uri="{0D108BD9-81ED-4DB2-BD59-A6C34878D82A}">
                    <a16:rowId xmlns:a16="http://schemas.microsoft.com/office/drawing/2014/main" val="1549515082"/>
                  </a:ext>
                </a:extLst>
              </a:tr>
              <a:tr h="447040">
                <a:tc>
                  <a:txBody>
                    <a:bodyPr/>
                    <a:lstStyle/>
                    <a:p>
                      <a:r>
                        <a:rPr lang="en-US" sz="1100" dirty="0"/>
                        <a:t>Competitor #2</a:t>
                      </a: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1100" dirty="0"/>
                        <a:t>Call out key differentiators for sellers to convey when going up against this competitor.</a:t>
                      </a:r>
                    </a:p>
                  </a:txBody>
                  <a:tcPr marL="121920" marR="121920" marT="60960" marB="60960"/>
                </a:tc>
                <a:extLst>
                  <a:ext uri="{0D108BD9-81ED-4DB2-BD59-A6C34878D82A}">
                    <a16:rowId xmlns:a16="http://schemas.microsoft.com/office/drawing/2014/main" val="1021560655"/>
                  </a:ext>
                </a:extLst>
              </a:tr>
              <a:tr h="609600">
                <a:tc>
                  <a:txBody>
                    <a:bodyPr/>
                    <a:lstStyle/>
                    <a:p>
                      <a:r>
                        <a:rPr lang="en-US" sz="1100" dirty="0"/>
                        <a:t>Category #1</a:t>
                      </a:r>
                    </a:p>
                  </a:txBody>
                  <a:tcPr marL="121920" marR="121920" marT="60960" marB="60960"/>
                </a:tc>
                <a:tc>
                  <a:txBody>
                    <a:bodyPr/>
                    <a:lstStyle/>
                    <a:p>
                      <a:pPr algn="l"/>
                      <a:r>
                        <a:rPr lang="en-US" sz="1100" dirty="0"/>
                        <a:t>You can convey differentiators to be used by sellers any time they come up against any company in a competitive category.</a:t>
                      </a:r>
                    </a:p>
                  </a:txBody>
                  <a:tcPr marL="121920" marR="121920" marT="60960" marB="60960"/>
                </a:tc>
                <a:extLst>
                  <a:ext uri="{0D108BD9-81ED-4DB2-BD59-A6C34878D82A}">
                    <a16:rowId xmlns:a16="http://schemas.microsoft.com/office/drawing/2014/main" val="3724160512"/>
                  </a:ext>
                </a:extLst>
              </a:tr>
              <a:tr h="284480">
                <a:tc>
                  <a:txBody>
                    <a:bodyPr/>
                    <a:lstStyle/>
                    <a:p>
                      <a:r>
                        <a:rPr lang="en-US" sz="1100" dirty="0"/>
                        <a:t>Category #2</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You can convey differentiators to be used by sellers any time they come up against any company in a competitive category.</a:t>
                      </a:r>
                    </a:p>
                  </a:txBody>
                  <a:tcPr marL="121920" marR="121920" marT="60960" marB="60960"/>
                </a:tc>
                <a:extLst>
                  <a:ext uri="{0D108BD9-81ED-4DB2-BD59-A6C34878D82A}">
                    <a16:rowId xmlns:a16="http://schemas.microsoft.com/office/drawing/2014/main" val="488912570"/>
                  </a:ext>
                </a:extLst>
              </a:tr>
            </a:tbl>
          </a:graphicData>
        </a:graphic>
      </p:graphicFrame>
      <p:sp>
        <p:nvSpPr>
          <p:cNvPr id="44" name="Rectangle 43">
            <a:extLst>
              <a:ext uri="{FF2B5EF4-FFF2-40B4-BE49-F238E27FC236}">
                <a16:creationId xmlns:a16="http://schemas.microsoft.com/office/drawing/2014/main" id="{6F43902D-3619-4D2C-94DF-99B9DC3CA3E4}"/>
              </a:ext>
            </a:extLst>
          </p:cNvPr>
          <p:cNvSpPr/>
          <p:nvPr/>
        </p:nvSpPr>
        <p:spPr>
          <a:xfrm>
            <a:off x="6328915" y="4770448"/>
            <a:ext cx="5876544" cy="1950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dirty="0">
                <a:solidFill>
                  <a:schemeClr val="bg1"/>
                </a:solidFill>
              </a:rPr>
              <a:t>SUGGESTED INTERNAL CONTENT</a:t>
            </a:r>
          </a:p>
        </p:txBody>
      </p:sp>
      <p:sp>
        <p:nvSpPr>
          <p:cNvPr id="46" name="TextBox 45">
            <a:extLst>
              <a:ext uri="{FF2B5EF4-FFF2-40B4-BE49-F238E27FC236}">
                <a16:creationId xmlns:a16="http://schemas.microsoft.com/office/drawing/2014/main" id="{E0C3B6AF-6175-4D0C-8CC7-21FAA552390D}"/>
              </a:ext>
            </a:extLst>
          </p:cNvPr>
          <p:cNvSpPr txBox="1"/>
          <p:nvPr/>
        </p:nvSpPr>
        <p:spPr>
          <a:xfrm>
            <a:off x="6363193" y="4997701"/>
            <a:ext cx="1900263" cy="256545"/>
          </a:xfrm>
          <a:prstGeom prst="rect">
            <a:avLst/>
          </a:prstGeom>
          <a:noFill/>
        </p:spPr>
        <p:txBody>
          <a:bodyPr wrap="square" rtlCol="0">
            <a:spAutoFit/>
          </a:bodyPr>
          <a:lstStyle/>
          <a:p>
            <a:pPr marL="228594" indent="-228594">
              <a:buFont typeface="Arial" panose="020B0604020202020204" pitchFamily="34" charset="0"/>
              <a:buChar char="•"/>
            </a:pPr>
            <a:r>
              <a:rPr lang="en-US" sz="1067" dirty="0"/>
              <a:t>Price Book</a:t>
            </a:r>
          </a:p>
        </p:txBody>
      </p:sp>
      <p:sp>
        <p:nvSpPr>
          <p:cNvPr id="47" name="TextBox 46">
            <a:extLst>
              <a:ext uri="{FF2B5EF4-FFF2-40B4-BE49-F238E27FC236}">
                <a16:creationId xmlns:a16="http://schemas.microsoft.com/office/drawing/2014/main" id="{36C78DD1-91D9-4ED8-8465-B2897857033A}"/>
              </a:ext>
            </a:extLst>
          </p:cNvPr>
          <p:cNvSpPr txBox="1"/>
          <p:nvPr/>
        </p:nvSpPr>
        <p:spPr>
          <a:xfrm>
            <a:off x="8203617" y="3469134"/>
            <a:ext cx="2078371" cy="749179"/>
          </a:xfrm>
          <a:prstGeom prst="rect">
            <a:avLst/>
          </a:prstGeom>
          <a:noFill/>
        </p:spPr>
        <p:txBody>
          <a:bodyPr wrap="square" rtlCol="0">
            <a:spAutoFit/>
          </a:bodyPr>
          <a:lstStyle/>
          <a:p>
            <a:r>
              <a:rPr lang="en-US" sz="1067" dirty="0"/>
              <a:t>Convey additional context and positioning as it relates to the pricing that will help sellers get a leg up on the competition.</a:t>
            </a:r>
          </a:p>
        </p:txBody>
      </p:sp>
      <p:sp>
        <p:nvSpPr>
          <p:cNvPr id="48" name="TextBox 47">
            <a:extLst>
              <a:ext uri="{FF2B5EF4-FFF2-40B4-BE49-F238E27FC236}">
                <a16:creationId xmlns:a16="http://schemas.microsoft.com/office/drawing/2014/main" id="{92E92DC6-A70A-42A4-A659-6717F9A7A6AB}"/>
              </a:ext>
            </a:extLst>
          </p:cNvPr>
          <p:cNvSpPr txBox="1"/>
          <p:nvPr/>
        </p:nvSpPr>
        <p:spPr>
          <a:xfrm>
            <a:off x="6345598" y="2338941"/>
            <a:ext cx="1917857" cy="749179"/>
          </a:xfrm>
          <a:prstGeom prst="rect">
            <a:avLst/>
          </a:prstGeom>
          <a:noFill/>
        </p:spPr>
        <p:txBody>
          <a:bodyPr wrap="square" rtlCol="0">
            <a:spAutoFit/>
          </a:bodyPr>
          <a:lstStyle/>
          <a:p>
            <a:r>
              <a:rPr lang="en-US" sz="1067" b="1" dirty="0"/>
              <a:t>OFFERING 2</a:t>
            </a:r>
            <a:br>
              <a:rPr lang="en-US" sz="1067" dirty="0"/>
            </a:br>
            <a:r>
              <a:rPr lang="en-US" sz="1067" dirty="0"/>
              <a:t>Outline what the seller should discuss as it relates to this offering.</a:t>
            </a:r>
          </a:p>
        </p:txBody>
      </p:sp>
      <p:sp>
        <p:nvSpPr>
          <p:cNvPr id="49" name="TextBox 48">
            <a:extLst>
              <a:ext uri="{FF2B5EF4-FFF2-40B4-BE49-F238E27FC236}">
                <a16:creationId xmlns:a16="http://schemas.microsoft.com/office/drawing/2014/main" id="{53D507AA-1FDA-4B6B-9CF5-39DF9D530755}"/>
              </a:ext>
            </a:extLst>
          </p:cNvPr>
          <p:cNvSpPr txBox="1"/>
          <p:nvPr/>
        </p:nvSpPr>
        <p:spPr>
          <a:xfrm>
            <a:off x="8203618" y="2314281"/>
            <a:ext cx="1917857" cy="749179"/>
          </a:xfrm>
          <a:prstGeom prst="rect">
            <a:avLst/>
          </a:prstGeom>
          <a:noFill/>
        </p:spPr>
        <p:txBody>
          <a:bodyPr wrap="square" rtlCol="0">
            <a:spAutoFit/>
          </a:bodyPr>
          <a:lstStyle/>
          <a:p>
            <a:r>
              <a:rPr lang="en-US" sz="1067" b="1" dirty="0"/>
              <a:t>OFFERING 2</a:t>
            </a:r>
            <a:br>
              <a:rPr lang="en-US" sz="1067" dirty="0"/>
            </a:br>
            <a:r>
              <a:rPr lang="en-US" sz="1067" dirty="0"/>
              <a:t>Outline what the seller should discuss as it relates to this offering.</a:t>
            </a:r>
          </a:p>
        </p:txBody>
      </p:sp>
      <p:sp>
        <p:nvSpPr>
          <p:cNvPr id="52" name="TextBox 51">
            <a:extLst>
              <a:ext uri="{FF2B5EF4-FFF2-40B4-BE49-F238E27FC236}">
                <a16:creationId xmlns:a16="http://schemas.microsoft.com/office/drawing/2014/main" id="{F48B2765-E542-4EA8-99CC-83E367348732}"/>
              </a:ext>
            </a:extLst>
          </p:cNvPr>
          <p:cNvSpPr txBox="1"/>
          <p:nvPr/>
        </p:nvSpPr>
        <p:spPr>
          <a:xfrm>
            <a:off x="10090422" y="2303632"/>
            <a:ext cx="1917857" cy="749179"/>
          </a:xfrm>
          <a:prstGeom prst="rect">
            <a:avLst/>
          </a:prstGeom>
          <a:noFill/>
        </p:spPr>
        <p:txBody>
          <a:bodyPr wrap="square" rtlCol="0">
            <a:spAutoFit/>
          </a:bodyPr>
          <a:lstStyle/>
          <a:p>
            <a:r>
              <a:rPr lang="en-US" sz="1067" b="1" dirty="0"/>
              <a:t>OFFERING 2</a:t>
            </a:r>
            <a:br>
              <a:rPr lang="en-US" sz="1067" dirty="0"/>
            </a:br>
            <a:r>
              <a:rPr lang="en-US" sz="1067" dirty="0"/>
              <a:t>Outline what the seller should discuss as it relates to this offering.</a:t>
            </a:r>
          </a:p>
        </p:txBody>
      </p:sp>
      <p:sp>
        <p:nvSpPr>
          <p:cNvPr id="54" name="Rectangle 53">
            <a:extLst>
              <a:ext uri="{FF2B5EF4-FFF2-40B4-BE49-F238E27FC236}">
                <a16:creationId xmlns:a16="http://schemas.microsoft.com/office/drawing/2014/main" id="{D130BF15-1E08-4531-A7C3-E474C7EDA5D6}"/>
              </a:ext>
            </a:extLst>
          </p:cNvPr>
          <p:cNvSpPr/>
          <p:nvPr/>
        </p:nvSpPr>
        <p:spPr>
          <a:xfrm>
            <a:off x="-1925" y="5454731"/>
            <a:ext cx="6326397" cy="1950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dirty="0">
                <a:solidFill>
                  <a:schemeClr val="bg1"/>
                </a:solidFill>
              </a:rPr>
              <a:t>OVERCOMING OBJECTIONS</a:t>
            </a:r>
          </a:p>
        </p:txBody>
      </p:sp>
      <p:cxnSp>
        <p:nvCxnSpPr>
          <p:cNvPr id="56" name="Straight Connector 55">
            <a:extLst>
              <a:ext uri="{FF2B5EF4-FFF2-40B4-BE49-F238E27FC236}">
                <a16:creationId xmlns:a16="http://schemas.microsoft.com/office/drawing/2014/main" id="{E841DF78-FF99-41CC-8FC4-ECDB82FD0CBE}"/>
              </a:ext>
            </a:extLst>
          </p:cNvPr>
          <p:cNvCxnSpPr/>
          <p:nvPr/>
        </p:nvCxnSpPr>
        <p:spPr>
          <a:xfrm>
            <a:off x="2154129" y="6113114"/>
            <a:ext cx="0" cy="7315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B4E1D9A-04BD-4D9D-8B4A-20817EF57F2A}"/>
              </a:ext>
            </a:extLst>
          </p:cNvPr>
          <p:cNvSpPr txBox="1"/>
          <p:nvPr/>
        </p:nvSpPr>
        <p:spPr>
          <a:xfrm>
            <a:off x="236273" y="5695951"/>
            <a:ext cx="1917857" cy="276999"/>
          </a:xfrm>
          <a:prstGeom prst="rect">
            <a:avLst/>
          </a:prstGeom>
          <a:noFill/>
        </p:spPr>
        <p:txBody>
          <a:bodyPr wrap="square" rtlCol="0">
            <a:spAutoFit/>
          </a:bodyPr>
          <a:lstStyle/>
          <a:p>
            <a:r>
              <a:rPr lang="en-US" sz="1200" b="1" dirty="0"/>
              <a:t>OBJECTION</a:t>
            </a:r>
            <a:endParaRPr lang="en-US" sz="1200" dirty="0"/>
          </a:p>
        </p:txBody>
      </p:sp>
      <p:sp>
        <p:nvSpPr>
          <p:cNvPr id="58" name="TextBox 57">
            <a:extLst>
              <a:ext uri="{FF2B5EF4-FFF2-40B4-BE49-F238E27FC236}">
                <a16:creationId xmlns:a16="http://schemas.microsoft.com/office/drawing/2014/main" id="{F7E07E9E-9626-48E7-83A9-53B228DE5AE7}"/>
              </a:ext>
            </a:extLst>
          </p:cNvPr>
          <p:cNvSpPr txBox="1"/>
          <p:nvPr/>
        </p:nvSpPr>
        <p:spPr>
          <a:xfrm>
            <a:off x="2550528" y="5686636"/>
            <a:ext cx="1917857" cy="276999"/>
          </a:xfrm>
          <a:prstGeom prst="rect">
            <a:avLst/>
          </a:prstGeom>
          <a:noFill/>
        </p:spPr>
        <p:txBody>
          <a:bodyPr wrap="square" rtlCol="0">
            <a:spAutoFit/>
          </a:bodyPr>
          <a:lstStyle/>
          <a:p>
            <a:r>
              <a:rPr lang="en-US" sz="1200" b="1" dirty="0"/>
              <a:t>HOW TO RESPOND</a:t>
            </a:r>
            <a:endParaRPr lang="en-US" sz="1200" dirty="0"/>
          </a:p>
        </p:txBody>
      </p:sp>
      <p:cxnSp>
        <p:nvCxnSpPr>
          <p:cNvPr id="59" name="Straight Connector 58">
            <a:extLst>
              <a:ext uri="{FF2B5EF4-FFF2-40B4-BE49-F238E27FC236}">
                <a16:creationId xmlns:a16="http://schemas.microsoft.com/office/drawing/2014/main" id="{9DE38BF5-AEB0-4DCB-964E-884A6EB447D6}"/>
              </a:ext>
            </a:extLst>
          </p:cNvPr>
          <p:cNvCxnSpPr>
            <a:cxnSpLocks/>
          </p:cNvCxnSpPr>
          <p:nvPr/>
        </p:nvCxnSpPr>
        <p:spPr>
          <a:xfrm rot="16200000" flipH="1">
            <a:off x="3233879" y="3080019"/>
            <a:ext cx="0" cy="5852160"/>
          </a:xfrm>
          <a:prstGeom prst="line">
            <a:avLst/>
          </a:prstGeom>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22775D85-DBD1-4A54-8FA2-91EF61D96DE6}"/>
              </a:ext>
            </a:extLst>
          </p:cNvPr>
          <p:cNvSpPr/>
          <p:nvPr/>
        </p:nvSpPr>
        <p:spPr>
          <a:xfrm>
            <a:off x="6344885" y="473093"/>
            <a:ext cx="5846393" cy="1950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dirty="0">
                <a:solidFill>
                  <a:schemeClr val="bg1"/>
                </a:solidFill>
              </a:rPr>
              <a:t>OBJECTION HANDLING (CONT’D)</a:t>
            </a:r>
          </a:p>
        </p:txBody>
      </p:sp>
      <p:sp>
        <p:nvSpPr>
          <p:cNvPr id="61" name="TextBox 60">
            <a:extLst>
              <a:ext uri="{FF2B5EF4-FFF2-40B4-BE49-F238E27FC236}">
                <a16:creationId xmlns:a16="http://schemas.microsoft.com/office/drawing/2014/main" id="{7C65F3AA-07E4-4D95-9776-EDF5CB7A81D9}"/>
              </a:ext>
            </a:extLst>
          </p:cNvPr>
          <p:cNvSpPr txBox="1"/>
          <p:nvPr/>
        </p:nvSpPr>
        <p:spPr>
          <a:xfrm>
            <a:off x="8759282" y="5672674"/>
            <a:ext cx="2885809" cy="913392"/>
          </a:xfrm>
          <a:prstGeom prst="rect">
            <a:avLst/>
          </a:prstGeom>
          <a:noFill/>
        </p:spPr>
        <p:txBody>
          <a:bodyPr wrap="square" rtlCol="0">
            <a:spAutoFit/>
          </a:bodyPr>
          <a:lstStyle/>
          <a:p>
            <a:pPr marL="228594" indent="-228594">
              <a:buFont typeface="Arial" panose="020B0604020202020204" pitchFamily="34" charset="0"/>
              <a:buChar char="•"/>
            </a:pPr>
            <a:r>
              <a:rPr lang="en-US" sz="1067" dirty="0"/>
              <a:t>Case Study #2 – Name (Middle Stage)</a:t>
            </a:r>
          </a:p>
          <a:p>
            <a:pPr marL="228594" indent="-228594">
              <a:buFont typeface="Arial" panose="020B0604020202020204" pitchFamily="34" charset="0"/>
              <a:buChar char="•"/>
            </a:pPr>
            <a:r>
              <a:rPr lang="en-US" sz="1067" dirty="0"/>
              <a:t>Data Sheet – Name (Mid-Late)</a:t>
            </a:r>
          </a:p>
          <a:p>
            <a:pPr marL="228594" indent="-228594">
              <a:buFont typeface="Arial" panose="020B0604020202020204" pitchFamily="34" charset="0"/>
              <a:buChar char="•"/>
            </a:pPr>
            <a:r>
              <a:rPr lang="en-US" sz="1067" dirty="0"/>
              <a:t>Data Sheet – Name (Mid-Late)</a:t>
            </a:r>
          </a:p>
          <a:p>
            <a:pPr marL="228594" indent="-228594">
              <a:buFont typeface="Arial" panose="020B0604020202020204" pitchFamily="34" charset="0"/>
              <a:buChar char="•"/>
            </a:pPr>
            <a:r>
              <a:rPr lang="en-US" sz="1067" dirty="0"/>
              <a:t>Technical Brief – Name (Mid-Late)</a:t>
            </a:r>
          </a:p>
          <a:p>
            <a:pPr marL="228594" indent="-228594">
              <a:buFont typeface="Arial" panose="020B0604020202020204" pitchFamily="34" charset="0"/>
              <a:buChar char="•"/>
            </a:pPr>
            <a:r>
              <a:rPr lang="en-US" sz="1067" dirty="0"/>
              <a:t>Study – Name (Mid-Late)</a:t>
            </a:r>
          </a:p>
        </p:txBody>
      </p:sp>
      <p:sp>
        <p:nvSpPr>
          <p:cNvPr id="62" name="TextBox 61">
            <a:extLst>
              <a:ext uri="{FF2B5EF4-FFF2-40B4-BE49-F238E27FC236}">
                <a16:creationId xmlns:a16="http://schemas.microsoft.com/office/drawing/2014/main" id="{EC636C4D-2164-4A1B-8ADC-E75FAF6E2169}"/>
              </a:ext>
            </a:extLst>
          </p:cNvPr>
          <p:cNvSpPr txBox="1"/>
          <p:nvPr/>
        </p:nvSpPr>
        <p:spPr>
          <a:xfrm>
            <a:off x="8163541" y="4999127"/>
            <a:ext cx="1957935" cy="256545"/>
          </a:xfrm>
          <a:prstGeom prst="rect">
            <a:avLst/>
          </a:prstGeom>
          <a:noFill/>
        </p:spPr>
        <p:txBody>
          <a:bodyPr wrap="square" rtlCol="0">
            <a:spAutoFit/>
          </a:bodyPr>
          <a:lstStyle/>
          <a:p>
            <a:pPr marL="228594" indent="-228594">
              <a:buFont typeface="Arial" panose="020B0604020202020204" pitchFamily="34" charset="0"/>
              <a:buChar char="•"/>
            </a:pPr>
            <a:r>
              <a:rPr lang="en-US" sz="1067" dirty="0"/>
              <a:t>Training Deck</a:t>
            </a:r>
          </a:p>
        </p:txBody>
      </p:sp>
      <p:sp>
        <p:nvSpPr>
          <p:cNvPr id="63" name="TextBox 62">
            <a:extLst>
              <a:ext uri="{FF2B5EF4-FFF2-40B4-BE49-F238E27FC236}">
                <a16:creationId xmlns:a16="http://schemas.microsoft.com/office/drawing/2014/main" id="{F6D9696A-7294-4557-8F3B-BDEC7DEFB8BE}"/>
              </a:ext>
            </a:extLst>
          </p:cNvPr>
          <p:cNvSpPr txBox="1"/>
          <p:nvPr/>
        </p:nvSpPr>
        <p:spPr>
          <a:xfrm>
            <a:off x="10145651" y="5011657"/>
            <a:ext cx="1957935" cy="256545"/>
          </a:xfrm>
          <a:prstGeom prst="rect">
            <a:avLst/>
          </a:prstGeom>
          <a:noFill/>
        </p:spPr>
        <p:txBody>
          <a:bodyPr wrap="square" rtlCol="0">
            <a:spAutoFit/>
          </a:bodyPr>
          <a:lstStyle/>
          <a:p>
            <a:pPr marL="228594" indent="-228594">
              <a:buFont typeface="Arial" panose="020B0604020202020204" pitchFamily="34" charset="0"/>
              <a:buChar char="•"/>
            </a:pPr>
            <a:r>
              <a:rPr lang="en-US" sz="1067" dirty="0"/>
              <a:t>Competitive Battle Cards</a:t>
            </a:r>
          </a:p>
        </p:txBody>
      </p:sp>
      <p:cxnSp>
        <p:nvCxnSpPr>
          <p:cNvPr id="64" name="Straight Connector 63">
            <a:extLst>
              <a:ext uri="{FF2B5EF4-FFF2-40B4-BE49-F238E27FC236}">
                <a16:creationId xmlns:a16="http://schemas.microsoft.com/office/drawing/2014/main" id="{0D8F2DE5-A715-4A0B-9BDE-AEF13992F06E}"/>
              </a:ext>
            </a:extLst>
          </p:cNvPr>
          <p:cNvCxnSpPr/>
          <p:nvPr/>
        </p:nvCxnSpPr>
        <p:spPr>
          <a:xfrm>
            <a:off x="8290788" y="1089261"/>
            <a:ext cx="0" cy="8534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269D4605-FB87-4BEC-930D-4AA2D12E58F6}"/>
              </a:ext>
            </a:extLst>
          </p:cNvPr>
          <p:cNvSpPr txBox="1"/>
          <p:nvPr/>
        </p:nvSpPr>
        <p:spPr>
          <a:xfrm>
            <a:off x="6372932" y="672098"/>
            <a:ext cx="1917857" cy="276999"/>
          </a:xfrm>
          <a:prstGeom prst="rect">
            <a:avLst/>
          </a:prstGeom>
          <a:noFill/>
        </p:spPr>
        <p:txBody>
          <a:bodyPr wrap="square" rtlCol="0">
            <a:spAutoFit/>
          </a:bodyPr>
          <a:lstStyle/>
          <a:p>
            <a:r>
              <a:rPr lang="en-US" sz="1200" b="1" dirty="0"/>
              <a:t>OBJECTION</a:t>
            </a:r>
            <a:endParaRPr lang="en-US" sz="1200" dirty="0"/>
          </a:p>
        </p:txBody>
      </p:sp>
      <p:sp>
        <p:nvSpPr>
          <p:cNvPr id="66" name="TextBox 65">
            <a:extLst>
              <a:ext uri="{FF2B5EF4-FFF2-40B4-BE49-F238E27FC236}">
                <a16:creationId xmlns:a16="http://schemas.microsoft.com/office/drawing/2014/main" id="{AF730D6F-AD7D-4658-88F2-C0E9F9D1B4C7}"/>
              </a:ext>
            </a:extLst>
          </p:cNvPr>
          <p:cNvSpPr txBox="1"/>
          <p:nvPr/>
        </p:nvSpPr>
        <p:spPr>
          <a:xfrm>
            <a:off x="8687186" y="662783"/>
            <a:ext cx="1917857" cy="276999"/>
          </a:xfrm>
          <a:prstGeom prst="rect">
            <a:avLst/>
          </a:prstGeom>
          <a:noFill/>
        </p:spPr>
        <p:txBody>
          <a:bodyPr wrap="square" rtlCol="0">
            <a:spAutoFit/>
          </a:bodyPr>
          <a:lstStyle/>
          <a:p>
            <a:r>
              <a:rPr lang="en-US" sz="1200" b="1" dirty="0"/>
              <a:t>HOW TO RESPOND</a:t>
            </a:r>
            <a:endParaRPr lang="en-US" sz="1200" dirty="0"/>
          </a:p>
        </p:txBody>
      </p:sp>
      <p:cxnSp>
        <p:nvCxnSpPr>
          <p:cNvPr id="67" name="Straight Connector 66">
            <a:extLst>
              <a:ext uri="{FF2B5EF4-FFF2-40B4-BE49-F238E27FC236}">
                <a16:creationId xmlns:a16="http://schemas.microsoft.com/office/drawing/2014/main" id="{4984A8A4-37DB-4F73-BC36-54901E52A4B7}"/>
              </a:ext>
            </a:extLst>
          </p:cNvPr>
          <p:cNvCxnSpPr>
            <a:cxnSpLocks/>
          </p:cNvCxnSpPr>
          <p:nvPr/>
        </p:nvCxnSpPr>
        <p:spPr>
          <a:xfrm rot="16200000" flipH="1">
            <a:off x="9126697" y="-1763493"/>
            <a:ext cx="0" cy="5364480"/>
          </a:xfrm>
          <a:prstGeom prst="line">
            <a:avLst/>
          </a:prstGeom>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A4FE6356-A098-448B-8FA1-5E77281B06B6}"/>
              </a:ext>
            </a:extLst>
          </p:cNvPr>
          <p:cNvSpPr/>
          <p:nvPr/>
        </p:nvSpPr>
        <p:spPr>
          <a:xfrm>
            <a:off x="0" y="473668"/>
            <a:ext cx="6326397" cy="1950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dirty="0">
                <a:solidFill>
                  <a:schemeClr val="bg1"/>
                </a:solidFill>
              </a:rPr>
              <a:t>BUSINESS DRIVERS</a:t>
            </a:r>
          </a:p>
        </p:txBody>
      </p:sp>
      <p:sp>
        <p:nvSpPr>
          <p:cNvPr id="69" name="Rectangle 68">
            <a:extLst>
              <a:ext uri="{FF2B5EF4-FFF2-40B4-BE49-F238E27FC236}">
                <a16:creationId xmlns:a16="http://schemas.microsoft.com/office/drawing/2014/main" id="{BC4DDEB6-F489-446C-A745-16098E3E242D}"/>
              </a:ext>
            </a:extLst>
          </p:cNvPr>
          <p:cNvSpPr/>
          <p:nvPr/>
        </p:nvSpPr>
        <p:spPr>
          <a:xfrm>
            <a:off x="-1925" y="6204335"/>
            <a:ext cx="1259220" cy="638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extBox 1">
            <a:extLst>
              <a:ext uri="{FF2B5EF4-FFF2-40B4-BE49-F238E27FC236}">
                <a16:creationId xmlns:a16="http://schemas.microsoft.com/office/drawing/2014/main" id="{402D68DA-FBB9-48B1-9388-F50D0CC28F51}"/>
              </a:ext>
            </a:extLst>
          </p:cNvPr>
          <p:cNvSpPr txBox="1"/>
          <p:nvPr/>
        </p:nvSpPr>
        <p:spPr>
          <a:xfrm>
            <a:off x="76799" y="6062329"/>
            <a:ext cx="2157448" cy="749179"/>
          </a:xfrm>
          <a:prstGeom prst="rect">
            <a:avLst/>
          </a:prstGeom>
          <a:noFill/>
        </p:spPr>
        <p:txBody>
          <a:bodyPr wrap="square" rtlCol="0">
            <a:spAutoFit/>
          </a:bodyPr>
          <a:lstStyle/>
          <a:p>
            <a:r>
              <a:rPr lang="en-US" sz="1067" dirty="0"/>
              <a:t>1. I already have X, Y, Z tools in my environment. How do I make sure I still get the most out of my current investment?</a:t>
            </a:r>
          </a:p>
        </p:txBody>
      </p:sp>
      <p:sp>
        <p:nvSpPr>
          <p:cNvPr id="38" name="TextBox 37">
            <a:extLst>
              <a:ext uri="{FF2B5EF4-FFF2-40B4-BE49-F238E27FC236}">
                <a16:creationId xmlns:a16="http://schemas.microsoft.com/office/drawing/2014/main" id="{DE32192E-A2DA-471F-B06E-1C31AAAAD536}"/>
              </a:ext>
            </a:extLst>
          </p:cNvPr>
          <p:cNvSpPr txBox="1"/>
          <p:nvPr/>
        </p:nvSpPr>
        <p:spPr>
          <a:xfrm>
            <a:off x="2155153" y="6068717"/>
            <a:ext cx="4113644" cy="256545"/>
          </a:xfrm>
          <a:prstGeom prst="rect">
            <a:avLst/>
          </a:prstGeom>
          <a:noFill/>
        </p:spPr>
        <p:txBody>
          <a:bodyPr wrap="square" rtlCol="0">
            <a:spAutoFit/>
          </a:bodyPr>
          <a:lstStyle/>
          <a:p>
            <a:r>
              <a:rPr lang="en-US" sz="1067" dirty="0"/>
              <a:t>Explain how sellers should respond effectively.</a:t>
            </a:r>
          </a:p>
        </p:txBody>
      </p:sp>
      <p:graphicFrame>
        <p:nvGraphicFramePr>
          <p:cNvPr id="45" name="Table 44">
            <a:extLst>
              <a:ext uri="{FF2B5EF4-FFF2-40B4-BE49-F238E27FC236}">
                <a16:creationId xmlns:a16="http://schemas.microsoft.com/office/drawing/2014/main" id="{14232EFA-9722-4B6C-BF66-4F74D75040F5}"/>
              </a:ext>
            </a:extLst>
          </p:cNvPr>
          <p:cNvGraphicFramePr>
            <a:graphicFrameLocks noGrp="1"/>
          </p:cNvGraphicFramePr>
          <p:nvPr>
            <p:extLst>
              <p:ext uri="{D42A27DB-BD31-4B8C-83A1-F6EECF244321}">
                <p14:modId xmlns:p14="http://schemas.microsoft.com/office/powerpoint/2010/main" val="1524548038"/>
              </p:ext>
            </p:extLst>
          </p:nvPr>
        </p:nvGraphicFramePr>
        <p:xfrm>
          <a:off x="5829" y="662783"/>
          <a:ext cx="6324433" cy="1916232"/>
        </p:xfrm>
        <a:graphic>
          <a:graphicData uri="http://schemas.openxmlformats.org/drawingml/2006/table">
            <a:tbl>
              <a:tblPr firstRow="1" bandRow="1">
                <a:tableStyleId>{5C22544A-7EE6-4342-B048-85BDC9FD1C3A}</a:tableStyleId>
              </a:tblPr>
              <a:tblGrid>
                <a:gridCol w="1368925">
                  <a:extLst>
                    <a:ext uri="{9D8B030D-6E8A-4147-A177-3AD203B41FA5}">
                      <a16:colId xmlns:a16="http://schemas.microsoft.com/office/drawing/2014/main" val="2025440645"/>
                    </a:ext>
                  </a:extLst>
                </a:gridCol>
                <a:gridCol w="2580645">
                  <a:extLst>
                    <a:ext uri="{9D8B030D-6E8A-4147-A177-3AD203B41FA5}">
                      <a16:colId xmlns:a16="http://schemas.microsoft.com/office/drawing/2014/main" val="4042889984"/>
                    </a:ext>
                  </a:extLst>
                </a:gridCol>
                <a:gridCol w="2374863">
                  <a:extLst>
                    <a:ext uri="{9D8B030D-6E8A-4147-A177-3AD203B41FA5}">
                      <a16:colId xmlns:a16="http://schemas.microsoft.com/office/drawing/2014/main" val="3002891046"/>
                    </a:ext>
                  </a:extLst>
                </a:gridCol>
              </a:tblGrid>
              <a:tr h="22295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dirty="0"/>
                        <a:t>PAIN</a:t>
                      </a:r>
                      <a:endParaRPr lang="en-US" sz="800" b="1" dirty="0"/>
                    </a:p>
                  </a:txBody>
                  <a:tcPr marL="79476" marR="79476" marT="39739" marB="39739">
                    <a:gradFill flip="none" rotWithShape="1">
                      <a:gsLst>
                        <a:gs pos="0">
                          <a:srgbClr val="108DC6">
                            <a:shade val="30000"/>
                            <a:satMod val="115000"/>
                          </a:srgbClr>
                        </a:gs>
                        <a:gs pos="50000">
                          <a:srgbClr val="108DC6">
                            <a:shade val="67500"/>
                            <a:satMod val="115000"/>
                          </a:srgbClr>
                        </a:gs>
                        <a:gs pos="100000">
                          <a:srgbClr val="108DC6">
                            <a:shade val="100000"/>
                            <a:satMod val="115000"/>
                          </a:srgbClr>
                        </a:gs>
                      </a:gsLst>
                      <a:lin ang="0" scaled="1"/>
                      <a:tileRect/>
                    </a:gradFill>
                  </a:tcPr>
                </a:tc>
                <a:tc>
                  <a:txBody>
                    <a:bodyPr/>
                    <a:lstStyle/>
                    <a:p>
                      <a:pPr algn="ctr"/>
                      <a:r>
                        <a:rPr lang="en-US" sz="800" dirty="0"/>
                        <a:t>HOW WE ADDRESS </a:t>
                      </a:r>
                    </a:p>
                  </a:txBody>
                  <a:tcPr marL="79476" marR="79476" marT="39739" marB="39739">
                    <a:gradFill flip="none" rotWithShape="1">
                      <a:gsLst>
                        <a:gs pos="0">
                          <a:srgbClr val="108DC6">
                            <a:shade val="30000"/>
                            <a:satMod val="115000"/>
                          </a:srgbClr>
                        </a:gs>
                        <a:gs pos="50000">
                          <a:srgbClr val="108DC6">
                            <a:shade val="67500"/>
                            <a:satMod val="115000"/>
                          </a:srgbClr>
                        </a:gs>
                        <a:gs pos="100000">
                          <a:srgbClr val="108DC6">
                            <a:shade val="100000"/>
                            <a:satMod val="115000"/>
                          </a:srgbClr>
                        </a:gs>
                      </a:gsLst>
                      <a:lin ang="0" scaled="1"/>
                      <a:tileRect/>
                    </a:gradFill>
                  </a:tcPr>
                </a:tc>
                <a:tc>
                  <a:txBody>
                    <a:bodyPr/>
                    <a:lstStyle/>
                    <a:p>
                      <a:pPr algn="ctr"/>
                      <a:r>
                        <a:rPr lang="en-US" sz="800" dirty="0"/>
                        <a:t>BENEFIT</a:t>
                      </a:r>
                    </a:p>
                  </a:txBody>
                  <a:tcPr marL="79476" marR="79476" marT="39739" marB="39739">
                    <a:gradFill flip="none" rotWithShape="1">
                      <a:gsLst>
                        <a:gs pos="0">
                          <a:srgbClr val="108DC6">
                            <a:shade val="30000"/>
                            <a:satMod val="115000"/>
                          </a:srgbClr>
                        </a:gs>
                        <a:gs pos="50000">
                          <a:srgbClr val="108DC6">
                            <a:shade val="67500"/>
                            <a:satMod val="115000"/>
                          </a:srgbClr>
                        </a:gs>
                        <a:gs pos="100000">
                          <a:srgbClr val="108DC6">
                            <a:shade val="100000"/>
                            <a:satMod val="115000"/>
                          </a:srgbClr>
                        </a:gs>
                      </a:gsLst>
                      <a:lin ang="0" scaled="1"/>
                      <a:tileRect/>
                    </a:gradFill>
                  </a:tcPr>
                </a:tc>
                <a:extLst>
                  <a:ext uri="{0D108BD9-81ED-4DB2-BD59-A6C34878D82A}">
                    <a16:rowId xmlns:a16="http://schemas.microsoft.com/office/drawing/2014/main" val="2724944434"/>
                  </a:ext>
                </a:extLst>
              </a:tr>
              <a:tr h="902604">
                <a:tc>
                  <a:txBody>
                    <a:bodyPr/>
                    <a:lstStyle/>
                    <a:p>
                      <a:r>
                        <a:rPr lang="en-US" sz="900" b="0" i="0" u="none" strike="noStrike" kern="1200" baseline="0" dirty="0">
                          <a:solidFill>
                            <a:schemeClr val="dk1"/>
                          </a:solidFill>
                          <a:latin typeface="+mn-lt"/>
                          <a:ea typeface="+mn-ea"/>
                          <a:cs typeface="+mn-cs"/>
                        </a:rPr>
                        <a:t>Articulate the pain from a business driver standpoint.</a:t>
                      </a:r>
                    </a:p>
                  </a:txBody>
                  <a:tcPr marL="79476" marR="79476" marT="39739" marB="39739"/>
                </a:tc>
                <a:tc>
                  <a:txBody>
                    <a:bodyPr/>
                    <a:lstStyle/>
                    <a:p>
                      <a:r>
                        <a:rPr lang="en-US" sz="900" b="0" i="0" u="none" strike="noStrike" kern="1200" baseline="0" dirty="0">
                          <a:solidFill>
                            <a:schemeClr val="dk1"/>
                          </a:solidFill>
                          <a:latin typeface="+mn-lt"/>
                          <a:ea typeface="+mn-ea"/>
                          <a:cs typeface="+mn-cs"/>
                        </a:rPr>
                        <a:t>How does your offering address that pain?</a:t>
                      </a:r>
                    </a:p>
                  </a:txBody>
                  <a:tcPr marL="79476" marR="79476" marT="39739" marB="39739"/>
                </a:tc>
                <a:tc>
                  <a:txBody>
                    <a:bodyPr/>
                    <a:lstStyle/>
                    <a:p>
                      <a:r>
                        <a:rPr lang="en-US" sz="900" b="0" i="0" u="none" strike="noStrike" kern="1200" baseline="0" dirty="0">
                          <a:solidFill>
                            <a:schemeClr val="dk1"/>
                          </a:solidFill>
                          <a:latin typeface="+mn-lt"/>
                          <a:ea typeface="+mn-ea"/>
                          <a:cs typeface="+mn-cs"/>
                        </a:rPr>
                        <a:t>What is the real-world benefit to customers – what they really care about versus what hope they care about.</a:t>
                      </a:r>
                    </a:p>
                  </a:txBody>
                  <a:tcPr marL="79476" marR="79476" marT="39739" marB="39739"/>
                </a:tc>
                <a:extLst>
                  <a:ext uri="{0D108BD9-81ED-4DB2-BD59-A6C34878D82A}">
                    <a16:rowId xmlns:a16="http://schemas.microsoft.com/office/drawing/2014/main" val="1549515082"/>
                  </a:ext>
                </a:extLst>
              </a:tr>
              <a:tr h="790677">
                <a:tc>
                  <a:txBody>
                    <a:bodyPr/>
                    <a:lstStyle/>
                    <a:p>
                      <a:endParaRPr lang="en-US" sz="900" b="0" i="0" u="none" strike="noStrike" kern="1200" baseline="0" dirty="0">
                        <a:solidFill>
                          <a:schemeClr val="dk1"/>
                        </a:solidFill>
                        <a:latin typeface="+mn-lt"/>
                        <a:ea typeface="+mn-ea"/>
                        <a:cs typeface="+mn-cs"/>
                      </a:endParaRPr>
                    </a:p>
                  </a:txBody>
                  <a:tcPr marL="79476" marR="79476" marT="39739" marB="39739"/>
                </a:tc>
                <a:tc>
                  <a:txBody>
                    <a:bodyPr/>
                    <a:lstStyle/>
                    <a:p>
                      <a:endParaRPr lang="en-US" sz="900" b="0" i="0" u="none" strike="noStrike" kern="1200" baseline="0" dirty="0">
                        <a:solidFill>
                          <a:schemeClr val="dk1"/>
                        </a:solidFill>
                        <a:latin typeface="+mn-lt"/>
                        <a:ea typeface="+mn-ea"/>
                        <a:cs typeface="+mn-cs"/>
                      </a:endParaRPr>
                    </a:p>
                  </a:txBody>
                  <a:tcPr marL="79476" marR="79476" marT="39739" marB="39739"/>
                </a:tc>
                <a:tc>
                  <a:txBody>
                    <a:bodyPr/>
                    <a:lstStyle/>
                    <a:p>
                      <a:endParaRPr lang="en-US" sz="900" dirty="0"/>
                    </a:p>
                  </a:txBody>
                  <a:tcPr marL="79476" marR="79476" marT="39739" marB="39739"/>
                </a:tc>
                <a:extLst>
                  <a:ext uri="{0D108BD9-81ED-4DB2-BD59-A6C34878D82A}">
                    <a16:rowId xmlns:a16="http://schemas.microsoft.com/office/drawing/2014/main" val="1021560655"/>
                  </a:ext>
                </a:extLst>
              </a:tr>
            </a:tbl>
          </a:graphicData>
        </a:graphic>
      </p:graphicFrame>
      <p:sp>
        <p:nvSpPr>
          <p:cNvPr id="50" name="Rectangle 49">
            <a:extLst>
              <a:ext uri="{FF2B5EF4-FFF2-40B4-BE49-F238E27FC236}">
                <a16:creationId xmlns:a16="http://schemas.microsoft.com/office/drawing/2014/main" id="{080D020F-FA53-4BE1-9F6D-F75FABA911C3}"/>
              </a:ext>
            </a:extLst>
          </p:cNvPr>
          <p:cNvSpPr/>
          <p:nvPr/>
        </p:nvSpPr>
        <p:spPr>
          <a:xfrm>
            <a:off x="10756255" y="61672"/>
            <a:ext cx="1299356" cy="3514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Your Logo</a:t>
            </a:r>
          </a:p>
        </p:txBody>
      </p:sp>
      <p:sp>
        <p:nvSpPr>
          <p:cNvPr id="51" name="TextBox 50">
            <a:extLst>
              <a:ext uri="{FF2B5EF4-FFF2-40B4-BE49-F238E27FC236}">
                <a16:creationId xmlns:a16="http://schemas.microsoft.com/office/drawing/2014/main" id="{BFBB618C-0FC7-40FF-9557-0D177A291FE3}"/>
              </a:ext>
            </a:extLst>
          </p:cNvPr>
          <p:cNvSpPr txBox="1"/>
          <p:nvPr/>
        </p:nvSpPr>
        <p:spPr>
          <a:xfrm>
            <a:off x="8811963" y="104464"/>
            <a:ext cx="1846997" cy="276999"/>
          </a:xfrm>
          <a:prstGeom prst="rect">
            <a:avLst/>
          </a:prstGeom>
          <a:noFill/>
        </p:spPr>
        <p:txBody>
          <a:bodyPr wrap="square" rtlCol="0">
            <a:spAutoFit/>
          </a:bodyPr>
          <a:lstStyle/>
          <a:p>
            <a:pPr algn="r"/>
            <a:r>
              <a:rPr lang="en-US" sz="1200" dirty="0">
                <a:solidFill>
                  <a:schemeClr val="bg1"/>
                </a:solidFill>
              </a:rPr>
              <a:t>Last revised 3/11/2019</a:t>
            </a:r>
          </a:p>
        </p:txBody>
      </p:sp>
      <p:sp>
        <p:nvSpPr>
          <p:cNvPr id="53" name="TextBox 52">
            <a:extLst>
              <a:ext uri="{FF2B5EF4-FFF2-40B4-BE49-F238E27FC236}">
                <a16:creationId xmlns:a16="http://schemas.microsoft.com/office/drawing/2014/main" id="{7A967742-827B-421D-AB85-2368F6886F6D}"/>
              </a:ext>
            </a:extLst>
          </p:cNvPr>
          <p:cNvSpPr txBox="1"/>
          <p:nvPr/>
        </p:nvSpPr>
        <p:spPr>
          <a:xfrm>
            <a:off x="7220835" y="104463"/>
            <a:ext cx="1846997" cy="276999"/>
          </a:xfrm>
          <a:prstGeom prst="rect">
            <a:avLst/>
          </a:prstGeom>
          <a:noFill/>
          <a:ln>
            <a:noFill/>
          </a:ln>
        </p:spPr>
        <p:txBody>
          <a:bodyPr wrap="square" rtlCol="0">
            <a:spAutoFit/>
          </a:bodyPr>
          <a:lstStyle/>
          <a:p>
            <a:pPr algn="ctr"/>
            <a:r>
              <a:rPr lang="en-US" sz="1200" dirty="0">
                <a:solidFill>
                  <a:schemeClr val="bg1"/>
                </a:solidFill>
              </a:rPr>
              <a:t>Company Confidential</a:t>
            </a:r>
          </a:p>
        </p:txBody>
      </p:sp>
    </p:spTree>
    <p:extLst>
      <p:ext uri="{BB962C8B-B14F-4D97-AF65-F5344CB8AC3E}">
        <p14:creationId xmlns:p14="http://schemas.microsoft.com/office/powerpoint/2010/main" val="357117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B58437-7126-4F2C-8FB9-2CB5DE008317}"/>
              </a:ext>
            </a:extLst>
          </p:cNvPr>
          <p:cNvSpPr/>
          <p:nvPr/>
        </p:nvSpPr>
        <p:spPr>
          <a:xfrm>
            <a:off x="0" y="1"/>
            <a:ext cx="12192000" cy="473668"/>
          </a:xfrm>
          <a:prstGeom prst="rect">
            <a:avLst/>
          </a:prstGeom>
          <a:gradFill flip="none" rotWithShape="1">
            <a:gsLst>
              <a:gs pos="0">
                <a:srgbClr val="108DC6">
                  <a:shade val="30000"/>
                  <a:satMod val="115000"/>
                </a:srgbClr>
              </a:gs>
              <a:gs pos="50000">
                <a:srgbClr val="108DC6">
                  <a:shade val="67500"/>
                  <a:satMod val="115000"/>
                </a:srgbClr>
              </a:gs>
              <a:gs pos="100000">
                <a:srgbClr val="108DC6">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C90DD6EE-411B-4869-A3A9-99E2DA0E812A}"/>
              </a:ext>
            </a:extLst>
          </p:cNvPr>
          <p:cNvSpPr/>
          <p:nvPr/>
        </p:nvSpPr>
        <p:spPr>
          <a:xfrm>
            <a:off x="9600" y="1049200"/>
            <a:ext cx="6259200" cy="24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TextBox 40">
            <a:extLst>
              <a:ext uri="{FF2B5EF4-FFF2-40B4-BE49-F238E27FC236}">
                <a16:creationId xmlns:a16="http://schemas.microsoft.com/office/drawing/2014/main" id="{56527BAC-D28B-4840-8876-971261CEA985}"/>
              </a:ext>
            </a:extLst>
          </p:cNvPr>
          <p:cNvSpPr txBox="1"/>
          <p:nvPr/>
        </p:nvSpPr>
        <p:spPr>
          <a:xfrm>
            <a:off x="8811963" y="104464"/>
            <a:ext cx="1846997" cy="276999"/>
          </a:xfrm>
          <a:prstGeom prst="rect">
            <a:avLst/>
          </a:prstGeom>
          <a:noFill/>
        </p:spPr>
        <p:txBody>
          <a:bodyPr wrap="square" rtlCol="0">
            <a:spAutoFit/>
          </a:bodyPr>
          <a:lstStyle/>
          <a:p>
            <a:pPr algn="r"/>
            <a:r>
              <a:rPr lang="en-US" sz="1200" dirty="0">
                <a:solidFill>
                  <a:schemeClr val="bg1"/>
                </a:solidFill>
              </a:rPr>
              <a:t>Last revised 3/11/2019</a:t>
            </a:r>
          </a:p>
        </p:txBody>
      </p:sp>
      <p:sp>
        <p:nvSpPr>
          <p:cNvPr id="42" name="TextBox 41">
            <a:extLst>
              <a:ext uri="{FF2B5EF4-FFF2-40B4-BE49-F238E27FC236}">
                <a16:creationId xmlns:a16="http://schemas.microsoft.com/office/drawing/2014/main" id="{B5AF649B-2EF4-4887-831A-4C893674C529}"/>
              </a:ext>
            </a:extLst>
          </p:cNvPr>
          <p:cNvSpPr txBox="1"/>
          <p:nvPr/>
        </p:nvSpPr>
        <p:spPr>
          <a:xfrm>
            <a:off x="7220835" y="104463"/>
            <a:ext cx="1846997" cy="276999"/>
          </a:xfrm>
          <a:prstGeom prst="rect">
            <a:avLst/>
          </a:prstGeom>
          <a:noFill/>
          <a:ln>
            <a:noFill/>
          </a:ln>
        </p:spPr>
        <p:txBody>
          <a:bodyPr wrap="square" rtlCol="0">
            <a:spAutoFit/>
          </a:bodyPr>
          <a:lstStyle/>
          <a:p>
            <a:pPr algn="ctr"/>
            <a:r>
              <a:rPr lang="en-US" sz="1200" dirty="0">
                <a:solidFill>
                  <a:schemeClr val="bg1"/>
                </a:solidFill>
              </a:rPr>
              <a:t>Company Confidential</a:t>
            </a:r>
          </a:p>
        </p:txBody>
      </p:sp>
      <p:graphicFrame>
        <p:nvGraphicFramePr>
          <p:cNvPr id="39" name="Table 38">
            <a:extLst>
              <a:ext uri="{FF2B5EF4-FFF2-40B4-BE49-F238E27FC236}">
                <a16:creationId xmlns:a16="http://schemas.microsoft.com/office/drawing/2014/main" id="{422C3495-9B72-4375-9368-72FF9FB48120}"/>
              </a:ext>
            </a:extLst>
          </p:cNvPr>
          <p:cNvGraphicFramePr>
            <a:graphicFrameLocks noGrp="1"/>
          </p:cNvGraphicFramePr>
          <p:nvPr>
            <p:extLst>
              <p:ext uri="{D42A27DB-BD31-4B8C-83A1-F6EECF244321}">
                <p14:modId xmlns:p14="http://schemas.microsoft.com/office/powerpoint/2010/main" val="2674908995"/>
              </p:ext>
            </p:extLst>
          </p:nvPr>
        </p:nvGraphicFramePr>
        <p:xfrm>
          <a:off x="22017" y="1007000"/>
          <a:ext cx="12147964" cy="2114406"/>
        </p:xfrm>
        <a:graphic>
          <a:graphicData uri="http://schemas.openxmlformats.org/drawingml/2006/table">
            <a:tbl>
              <a:tblPr firstRow="1" bandRow="1">
                <a:tableStyleId>{5C22544A-7EE6-4342-B048-85BDC9FD1C3A}</a:tableStyleId>
              </a:tblPr>
              <a:tblGrid>
                <a:gridCol w="1818572">
                  <a:extLst>
                    <a:ext uri="{9D8B030D-6E8A-4147-A177-3AD203B41FA5}">
                      <a16:colId xmlns:a16="http://schemas.microsoft.com/office/drawing/2014/main" val="2025440645"/>
                    </a:ext>
                  </a:extLst>
                </a:gridCol>
                <a:gridCol w="2764228">
                  <a:extLst>
                    <a:ext uri="{9D8B030D-6E8A-4147-A177-3AD203B41FA5}">
                      <a16:colId xmlns:a16="http://schemas.microsoft.com/office/drawing/2014/main" val="4042889984"/>
                    </a:ext>
                  </a:extLst>
                </a:gridCol>
                <a:gridCol w="3819000">
                  <a:extLst>
                    <a:ext uri="{9D8B030D-6E8A-4147-A177-3AD203B41FA5}">
                      <a16:colId xmlns:a16="http://schemas.microsoft.com/office/drawing/2014/main" val="3002891046"/>
                    </a:ext>
                  </a:extLst>
                </a:gridCol>
                <a:gridCol w="3746164">
                  <a:extLst>
                    <a:ext uri="{9D8B030D-6E8A-4147-A177-3AD203B41FA5}">
                      <a16:colId xmlns:a16="http://schemas.microsoft.com/office/drawing/2014/main" val="3167844224"/>
                    </a:ext>
                  </a:extLst>
                </a:gridCol>
              </a:tblGrid>
              <a:tr h="3559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t>Understanding “Fit”</a:t>
                      </a:r>
                      <a:endParaRPr lang="en-US" sz="1300" b="1" dirty="0"/>
                    </a:p>
                  </a:txBody>
                  <a:tcPr marL="152529" marR="152529" marT="76265" marB="76265">
                    <a:gradFill flip="none" rotWithShape="1">
                      <a:gsLst>
                        <a:gs pos="0">
                          <a:srgbClr val="108DC6">
                            <a:shade val="30000"/>
                            <a:satMod val="115000"/>
                          </a:srgbClr>
                        </a:gs>
                        <a:gs pos="50000">
                          <a:srgbClr val="108DC6">
                            <a:shade val="67500"/>
                            <a:satMod val="115000"/>
                          </a:srgbClr>
                        </a:gs>
                        <a:gs pos="100000">
                          <a:srgbClr val="108DC6">
                            <a:shade val="100000"/>
                            <a:satMod val="115000"/>
                          </a:srgbClr>
                        </a:gs>
                      </a:gsLst>
                      <a:lin ang="0" scaled="1"/>
                      <a:tileRect/>
                    </a:gradFill>
                  </a:tcPr>
                </a:tc>
                <a:tc>
                  <a:txBody>
                    <a:bodyPr/>
                    <a:lstStyle/>
                    <a:p>
                      <a:pPr algn="ctr"/>
                      <a:r>
                        <a:rPr lang="en-US" sz="1300" dirty="0"/>
                        <a:t>Strong Fit</a:t>
                      </a:r>
                    </a:p>
                  </a:txBody>
                  <a:tcPr marL="152529" marR="152529" marT="76265" marB="76265">
                    <a:gradFill flip="none" rotWithShape="1">
                      <a:gsLst>
                        <a:gs pos="0">
                          <a:srgbClr val="108DC6">
                            <a:shade val="30000"/>
                            <a:satMod val="115000"/>
                          </a:srgbClr>
                        </a:gs>
                        <a:gs pos="50000">
                          <a:srgbClr val="108DC6">
                            <a:shade val="67500"/>
                            <a:satMod val="115000"/>
                          </a:srgbClr>
                        </a:gs>
                        <a:gs pos="100000">
                          <a:srgbClr val="108DC6">
                            <a:shade val="100000"/>
                            <a:satMod val="115000"/>
                          </a:srgbClr>
                        </a:gs>
                      </a:gsLst>
                      <a:lin ang="0" scaled="1"/>
                      <a:tileRect/>
                    </a:gradFill>
                  </a:tcPr>
                </a:tc>
                <a:tc>
                  <a:txBody>
                    <a:bodyPr/>
                    <a:lstStyle/>
                    <a:p>
                      <a:pPr algn="ctr"/>
                      <a:r>
                        <a:rPr lang="en-US" sz="1300" dirty="0"/>
                        <a:t>Moderate Fit</a:t>
                      </a:r>
                    </a:p>
                  </a:txBody>
                  <a:tcPr marL="152529" marR="152529" marT="76265" marB="76265">
                    <a:gradFill flip="none" rotWithShape="1">
                      <a:gsLst>
                        <a:gs pos="0">
                          <a:srgbClr val="108DC6">
                            <a:shade val="30000"/>
                            <a:satMod val="115000"/>
                          </a:srgbClr>
                        </a:gs>
                        <a:gs pos="50000">
                          <a:srgbClr val="108DC6">
                            <a:shade val="67500"/>
                            <a:satMod val="115000"/>
                          </a:srgbClr>
                        </a:gs>
                        <a:gs pos="100000">
                          <a:srgbClr val="108DC6">
                            <a:shade val="100000"/>
                            <a:satMod val="115000"/>
                          </a:srgbClr>
                        </a:gs>
                      </a:gsLst>
                      <a:lin ang="0" scaled="1"/>
                      <a:tileRect/>
                    </a:gradFill>
                  </a:tcPr>
                </a:tc>
                <a:tc>
                  <a:txBody>
                    <a:bodyPr/>
                    <a:lstStyle/>
                    <a:p>
                      <a:pPr algn="ctr"/>
                      <a:r>
                        <a:rPr lang="en-US" sz="1300" dirty="0"/>
                        <a:t>Weak Fit</a:t>
                      </a:r>
                    </a:p>
                  </a:txBody>
                  <a:tcPr marL="152529" marR="152529" marT="76265" marB="76265">
                    <a:gradFill flip="none" rotWithShape="1">
                      <a:gsLst>
                        <a:gs pos="0">
                          <a:srgbClr val="108DC6">
                            <a:shade val="30000"/>
                            <a:satMod val="115000"/>
                          </a:srgbClr>
                        </a:gs>
                        <a:gs pos="50000">
                          <a:srgbClr val="108DC6">
                            <a:shade val="67500"/>
                            <a:satMod val="115000"/>
                          </a:srgbClr>
                        </a:gs>
                        <a:gs pos="100000">
                          <a:srgbClr val="108DC6">
                            <a:shade val="100000"/>
                            <a:satMod val="115000"/>
                          </a:srgbClr>
                        </a:gs>
                      </a:gsLst>
                      <a:lin ang="0" scaled="1"/>
                      <a:tileRect/>
                    </a:gradFill>
                  </a:tcPr>
                </a:tc>
                <a:extLst>
                  <a:ext uri="{0D108BD9-81ED-4DB2-BD59-A6C34878D82A}">
                    <a16:rowId xmlns:a16="http://schemas.microsoft.com/office/drawing/2014/main" val="2724944434"/>
                  </a:ext>
                </a:extLst>
              </a:tr>
              <a:tr h="0">
                <a:tc>
                  <a:txBody>
                    <a:bodyPr/>
                    <a:lstStyle/>
                    <a:p>
                      <a:r>
                        <a:rPr lang="en-US" sz="1300" dirty="0"/>
                        <a:t>Area of Fit </a:t>
                      </a:r>
                    </a:p>
                  </a:txBody>
                  <a:tcPr marL="152529" marR="152529" marT="76265" marB="7626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What defines the level of fit.</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52529" marR="152529" marT="76265" marB="7626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What defines the level of fit.</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52529" marR="152529" marT="76265" marB="7626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What defines the level of fit.</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52529" marR="152529" marT="76265" marB="76265"/>
                </a:tc>
                <a:extLst>
                  <a:ext uri="{0D108BD9-81ED-4DB2-BD59-A6C34878D82A}">
                    <a16:rowId xmlns:a16="http://schemas.microsoft.com/office/drawing/2014/main" val="154951508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Area of Fit </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52529" marR="152529" marT="76265" marB="7626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What defines the level of fit.</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52529" marR="152529" marT="76265" marB="7626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What defines the level of fit.</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52529" marR="152529" marT="76265" marB="7626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What defines the level of fit.</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52529" marR="152529" marT="76265" marB="76265"/>
                </a:tc>
                <a:extLst>
                  <a:ext uri="{0D108BD9-81ED-4DB2-BD59-A6C34878D82A}">
                    <a16:rowId xmlns:a16="http://schemas.microsoft.com/office/drawing/2014/main" val="1021560655"/>
                  </a:ext>
                </a:extLst>
              </a:tr>
              <a:tr h="239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Area of Fit </a:t>
                      </a:r>
                    </a:p>
                  </a:txBody>
                  <a:tcPr marL="152529" marR="152529" marT="76265" marB="7626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What defines the level of fit.</a:t>
                      </a:r>
                    </a:p>
                  </a:txBody>
                  <a:tcPr marL="152529" marR="152529" marT="76265" marB="7626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What defines the level of fit.</a:t>
                      </a:r>
                    </a:p>
                  </a:txBody>
                  <a:tcPr marL="152529" marR="152529" marT="76265" marB="7626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What defines the level of fit.</a:t>
                      </a:r>
                    </a:p>
                  </a:txBody>
                  <a:tcPr marL="152529" marR="152529" marT="76265" marB="76265"/>
                </a:tc>
                <a:extLst>
                  <a:ext uri="{0D108BD9-81ED-4DB2-BD59-A6C34878D82A}">
                    <a16:rowId xmlns:a16="http://schemas.microsoft.com/office/drawing/2014/main" val="3724160512"/>
                  </a:ext>
                </a:extLst>
              </a:tr>
              <a:tr h="355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Area of Fit </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52529" marR="152529" marT="76265" marB="7626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What defines the level of fit.</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52529" marR="152529" marT="76265" marB="7626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What defines the level of fit.</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52529" marR="152529" marT="76265" marB="7626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What defines the level of fit.</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52529" marR="152529" marT="76265" marB="76265"/>
                </a:tc>
                <a:extLst>
                  <a:ext uri="{0D108BD9-81ED-4DB2-BD59-A6C34878D82A}">
                    <a16:rowId xmlns:a16="http://schemas.microsoft.com/office/drawing/2014/main" val="488912570"/>
                  </a:ext>
                </a:extLst>
              </a:tr>
              <a:tr h="228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Area of Fit </a:t>
                      </a:r>
                    </a:p>
                  </a:txBody>
                  <a:tcPr marL="152529" marR="152529" marT="76265" marB="7626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What defines the level of fit.</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52529" marR="152529" marT="76265" marB="7626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What defines the level of fit.</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152529" marR="152529" marT="76265" marB="76265"/>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What defines the level of fit.</a:t>
                      </a:r>
                    </a:p>
                  </a:txBody>
                  <a:tcPr marL="152529" marR="152529" marT="76265" marB="76265"/>
                </a:tc>
                <a:extLst>
                  <a:ext uri="{0D108BD9-81ED-4DB2-BD59-A6C34878D82A}">
                    <a16:rowId xmlns:a16="http://schemas.microsoft.com/office/drawing/2014/main" val="1922261602"/>
                  </a:ext>
                </a:extLst>
              </a:tr>
            </a:tbl>
          </a:graphicData>
        </a:graphic>
      </p:graphicFrame>
      <p:sp>
        <p:nvSpPr>
          <p:cNvPr id="45" name="Rectangle 44">
            <a:extLst>
              <a:ext uri="{FF2B5EF4-FFF2-40B4-BE49-F238E27FC236}">
                <a16:creationId xmlns:a16="http://schemas.microsoft.com/office/drawing/2014/main" id="{7BB0F7EB-ABF4-4CF7-993A-DFCDAD11F22C}"/>
              </a:ext>
            </a:extLst>
          </p:cNvPr>
          <p:cNvSpPr/>
          <p:nvPr/>
        </p:nvSpPr>
        <p:spPr>
          <a:xfrm>
            <a:off x="-1" y="465405"/>
            <a:ext cx="12192001" cy="4884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67" dirty="0">
                <a:solidFill>
                  <a:schemeClr val="bg1"/>
                </a:solidFill>
              </a:rPr>
              <a:t>UNDERSTANDING FIT</a:t>
            </a:r>
          </a:p>
        </p:txBody>
      </p:sp>
      <p:sp>
        <p:nvSpPr>
          <p:cNvPr id="12" name="Title 4">
            <a:extLst>
              <a:ext uri="{FF2B5EF4-FFF2-40B4-BE49-F238E27FC236}">
                <a16:creationId xmlns:a16="http://schemas.microsoft.com/office/drawing/2014/main" id="{3E156A8D-FD51-4260-8757-79192817045D}"/>
              </a:ext>
            </a:extLst>
          </p:cNvPr>
          <p:cNvSpPr txBox="1">
            <a:spLocks/>
          </p:cNvSpPr>
          <p:nvPr/>
        </p:nvSpPr>
        <p:spPr>
          <a:xfrm>
            <a:off x="158347" y="82196"/>
            <a:ext cx="2651528" cy="351041"/>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rPr>
              <a:t>Sales Card</a:t>
            </a:r>
          </a:p>
        </p:txBody>
      </p:sp>
      <p:sp>
        <p:nvSpPr>
          <p:cNvPr id="14" name="Rectangle 13">
            <a:extLst>
              <a:ext uri="{FF2B5EF4-FFF2-40B4-BE49-F238E27FC236}">
                <a16:creationId xmlns:a16="http://schemas.microsoft.com/office/drawing/2014/main" id="{5172256A-9C9C-4E40-A90C-D03DAB2C93E3}"/>
              </a:ext>
            </a:extLst>
          </p:cNvPr>
          <p:cNvSpPr/>
          <p:nvPr/>
        </p:nvSpPr>
        <p:spPr>
          <a:xfrm>
            <a:off x="10756255" y="61672"/>
            <a:ext cx="1299356" cy="3514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Your Logo</a:t>
            </a:r>
          </a:p>
        </p:txBody>
      </p:sp>
    </p:spTree>
    <p:extLst>
      <p:ext uri="{BB962C8B-B14F-4D97-AF65-F5344CB8AC3E}">
        <p14:creationId xmlns:p14="http://schemas.microsoft.com/office/powerpoint/2010/main" val="11477603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22437</TotalTime>
  <Words>718</Words>
  <Application>Microsoft Office PowerPoint</Application>
  <PresentationFormat>Widescreen</PresentationFormat>
  <Paragraphs>136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Michroma</vt:lpstr>
      <vt:lpstr>Office Theme</vt:lpstr>
      <vt:lpstr>About usage</vt:lpstr>
      <vt:lpstr>Sales Card</vt:lpstr>
      <vt:lpstr>Sales Card</vt:lpstr>
      <vt:lpstr>PowerPoint Presentation</vt:lpstr>
    </vt:vector>
  </TitlesOfParts>
  <Company>Shoot the Curl Marketing,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Shoot the Curl Marketing - Product Marketing Tools</dc:title>
  <dc:creator>Shoot the Curl Marketing</dc:creator>
  <cp:keywords>Product Marketing Tools</cp:keywords>
  <cp:lastModifiedBy>The Lorti Family HP</cp:lastModifiedBy>
  <cp:revision>627</cp:revision>
  <dcterms:created xsi:type="dcterms:W3CDTF">2019-01-20T10:00:30Z</dcterms:created>
  <dcterms:modified xsi:type="dcterms:W3CDTF">2019-03-13T12:45:23Z</dcterms:modified>
</cp:coreProperties>
</file>